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3" r:id="rId3"/>
    <p:sldId id="265" r:id="rId4"/>
    <p:sldId id="262" r:id="rId5"/>
    <p:sldId id="257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8" r:id="rId22"/>
    <p:sldId id="282" r:id="rId23"/>
    <p:sldId id="283" r:id="rId24"/>
    <p:sldId id="284" r:id="rId25"/>
    <p:sldId id="285" r:id="rId26"/>
    <p:sldId id="286" r:id="rId27"/>
    <p:sldId id="287" r:id="rId28"/>
    <p:sldId id="260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vetkacs@gmail.com" userId="c41b58f3a0ca32b2" providerId="LiveId" clId="{70FA2CB5-B48C-4727-BACA-7D57A2A8734D}"/>
    <pc:docChg chg="delSld">
      <pc:chgData name="ivetkacs@gmail.com" userId="c41b58f3a0ca32b2" providerId="LiveId" clId="{70FA2CB5-B48C-4727-BACA-7D57A2A8734D}" dt="2021-01-24T15:30:21.521" v="0" actId="47"/>
      <pc:docMkLst>
        <pc:docMk/>
      </pc:docMkLst>
      <pc:sldChg chg="del">
        <pc:chgData name="ivetkacs@gmail.com" userId="c41b58f3a0ca32b2" providerId="LiveId" clId="{70FA2CB5-B48C-4727-BACA-7D57A2A8734D}" dt="2021-01-24T15:30:21.521" v="0" actId="47"/>
        <pc:sldMkLst>
          <pc:docMk/>
          <pc:sldMk cId="1070122926" sldId="290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sk-SK"/>
              <a:t>Kliknutím upravte štýl predlohy podnadpisu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B1870-0D23-4FB8-AC01-A682FB034B95}" type="datetimeFigureOut">
              <a:rPr lang="sk-SK" smtClean="0"/>
              <a:t>24. 1. 2021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77976-C4DB-4B68-9297-133605E42E04}" type="slidenum">
              <a:rPr lang="sk-SK" smtClean="0"/>
              <a:t>‹#›</a:t>
            </a:fld>
            <a:endParaRPr lang="sk-SK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6104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B1870-0D23-4FB8-AC01-A682FB034B95}" type="datetimeFigureOut">
              <a:rPr lang="sk-SK" smtClean="0"/>
              <a:t>24. 1. 2021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77976-C4DB-4B68-9297-133605E42E0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45871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B1870-0D23-4FB8-AC01-A682FB034B95}" type="datetimeFigureOut">
              <a:rPr lang="sk-SK" smtClean="0"/>
              <a:t>24. 1. 2021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77976-C4DB-4B68-9297-133605E42E0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143768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B1870-0D23-4FB8-AC01-A682FB034B95}" type="datetimeFigureOut">
              <a:rPr lang="sk-SK" smtClean="0"/>
              <a:t>24. 1. 2021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77976-C4DB-4B68-9297-133605E42E0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46369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B1870-0D23-4FB8-AC01-A682FB034B95}" type="datetimeFigureOut">
              <a:rPr lang="sk-SK" smtClean="0"/>
              <a:t>24. 1. 2021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77976-C4DB-4B68-9297-133605E42E04}" type="slidenum">
              <a:rPr lang="sk-SK" smtClean="0"/>
              <a:t>‹#›</a:t>
            </a:fld>
            <a:endParaRPr lang="sk-SK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5774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B1870-0D23-4FB8-AC01-A682FB034B95}" type="datetimeFigureOut">
              <a:rPr lang="sk-SK" smtClean="0"/>
              <a:t>24. 1. 2021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77976-C4DB-4B68-9297-133605E42E0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1470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B1870-0D23-4FB8-AC01-A682FB034B95}" type="datetimeFigureOut">
              <a:rPr lang="sk-SK" smtClean="0"/>
              <a:t>24. 1. 2021</a:t>
            </a:fld>
            <a:endParaRPr lang="sk-S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77976-C4DB-4B68-9297-133605E42E0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263739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B1870-0D23-4FB8-AC01-A682FB034B95}" type="datetimeFigureOut">
              <a:rPr lang="sk-SK" smtClean="0"/>
              <a:t>24. 1. 2021</a:t>
            </a:fld>
            <a:endParaRPr lang="sk-S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77976-C4DB-4B68-9297-133605E42E0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32825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B1870-0D23-4FB8-AC01-A682FB034B95}" type="datetimeFigureOut">
              <a:rPr lang="sk-SK" smtClean="0"/>
              <a:t>24. 1. 2021</a:t>
            </a:fld>
            <a:endParaRPr lang="sk-S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sk-S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77976-C4DB-4B68-9297-133605E42E0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83276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C36B1870-0D23-4FB8-AC01-A682FB034B95}" type="datetimeFigureOut">
              <a:rPr lang="sk-SK" smtClean="0"/>
              <a:t>24. 1. 2021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7077976-C4DB-4B68-9297-133605E42E0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84632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k-SK"/>
              <a:t>Kliknutím na ikonu pridáte obrázok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B1870-0D23-4FB8-AC01-A682FB034B95}" type="datetimeFigureOut">
              <a:rPr lang="sk-SK" smtClean="0"/>
              <a:t>24. 1. 2021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77976-C4DB-4B68-9297-133605E42E0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76882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36B1870-0D23-4FB8-AC01-A682FB034B95}" type="datetimeFigureOut">
              <a:rPr lang="sk-SK" smtClean="0"/>
              <a:t>24. 1. 2021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7077976-C4DB-4B68-9297-133605E42E04}" type="slidenum">
              <a:rPr lang="sk-SK" smtClean="0"/>
              <a:t>‹#›</a:t>
            </a:fld>
            <a:endParaRPr lang="sk-SK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3314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sk.wikipedia.org/wiki/Gr%C3%A9cko" TargetMode="External"/><Relationship Id="rId2" Type="http://schemas.openxmlformats.org/officeDocument/2006/relationships/hyperlink" Target="http://www.in2greece.com/blog/2007/05/maps-of-greek-islands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freeworldmaps.net/europe/greece/map.html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075C6D2-4358-46BF-9B24-9B7939B0081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k-SK" dirty="0"/>
              <a:t>Grécko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D6581D2B-7488-4E21-81D3-C572513F8DA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k-SK" dirty="0"/>
              <a:t>Južná Európa</a:t>
            </a:r>
          </a:p>
        </p:txBody>
      </p:sp>
      <p:pic>
        <p:nvPicPr>
          <p:cNvPr id="1032" name="Picture 8" descr="Výsledok vyhľadávania obrázkov pre dopyt grécko vlajka">
            <a:extLst>
              <a:ext uri="{FF2B5EF4-FFF2-40B4-BE49-F238E27FC236}">
                <a16:creationId xmlns:a16="http://schemas.microsoft.com/office/drawing/2014/main" id="{431769E2-F844-417E-9E29-1B91B0A86C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761" y="442452"/>
            <a:ext cx="2551471" cy="2551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EU-Greece.svg">
            <a:extLst>
              <a:ext uri="{FF2B5EF4-FFF2-40B4-BE49-F238E27FC236}">
                <a16:creationId xmlns:a16="http://schemas.microsoft.com/office/drawing/2014/main" id="{4D1F0360-672D-4A3A-BA1B-D0E7CBFD92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1498" y="0"/>
            <a:ext cx="5140502" cy="432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68714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D0807C4-1624-440D-A724-82FA6ADA8AC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64123" y="174796"/>
            <a:ext cx="3606018" cy="838077"/>
          </a:xfrm>
        </p:spPr>
        <p:txBody>
          <a:bodyPr/>
          <a:lstStyle/>
          <a:p>
            <a:r>
              <a:rPr lang="sk-SK" dirty="0"/>
              <a:t>Cestovný ruch</a:t>
            </a:r>
          </a:p>
        </p:txBody>
      </p:sp>
      <p:pic>
        <p:nvPicPr>
          <p:cNvPr id="5" name="Picture 2" descr="https://upload.wikimedia.org/wikipedia/commons/thumb/d/d2/Parthenon.JPG/1024px-Parthenon.JPG">
            <a:extLst>
              <a:ext uri="{FF2B5EF4-FFF2-40B4-BE49-F238E27FC236}">
                <a16:creationId xmlns:a16="http://schemas.microsoft.com/office/drawing/2014/main" id="{9ACF488F-1DAC-4014-B7AF-B2D7C0020C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6636" y="0"/>
            <a:ext cx="6105364" cy="4072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BlokTextu 6">
            <a:extLst>
              <a:ext uri="{FF2B5EF4-FFF2-40B4-BE49-F238E27FC236}">
                <a16:creationId xmlns:a16="http://schemas.microsoft.com/office/drawing/2014/main" id="{86419BE5-0053-4F90-8188-28CD67D43EE6}"/>
              </a:ext>
            </a:extLst>
          </p:cNvPr>
          <p:cNvSpPr txBox="1"/>
          <p:nvPr/>
        </p:nvSpPr>
        <p:spPr>
          <a:xfrm>
            <a:off x="6081961" y="9059"/>
            <a:ext cx="206498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3200" b="1" dirty="0" err="1">
                <a:solidFill>
                  <a:srgbClr val="FFFF00"/>
                </a:solidFill>
              </a:rPr>
              <a:t>Parthenón</a:t>
            </a:r>
            <a:r>
              <a:rPr lang="sk-SK" sz="3200" b="1" dirty="0">
                <a:solidFill>
                  <a:srgbClr val="FFFF00"/>
                </a:solidFill>
              </a:rPr>
              <a:t> </a:t>
            </a:r>
          </a:p>
          <a:p>
            <a:r>
              <a:rPr lang="sk-SK" sz="3200" b="1" dirty="0">
                <a:solidFill>
                  <a:srgbClr val="FFFF00"/>
                </a:solidFill>
              </a:rPr>
              <a:t>v </a:t>
            </a:r>
            <a:r>
              <a:rPr lang="sk-SK" sz="3200" b="1" dirty="0" err="1">
                <a:solidFill>
                  <a:srgbClr val="FFFF00"/>
                </a:solidFill>
              </a:rPr>
              <a:t>Aténách</a:t>
            </a:r>
            <a:endParaRPr lang="sk-SK" sz="3200" b="1" dirty="0">
              <a:solidFill>
                <a:srgbClr val="FFFF00"/>
              </a:solidFill>
            </a:endParaRPr>
          </a:p>
        </p:txBody>
      </p:sp>
      <p:pic>
        <p:nvPicPr>
          <p:cNvPr id="23554" name="Picture 2" descr="Výsledok vyhľadávania obrázkov pre dopyt santorini">
            <a:extLst>
              <a:ext uri="{FF2B5EF4-FFF2-40B4-BE49-F238E27FC236}">
                <a16:creationId xmlns:a16="http://schemas.microsoft.com/office/drawing/2014/main" id="{E586AD8C-61F1-4F0A-9264-2E53C99646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87269"/>
            <a:ext cx="6105364" cy="3270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BlokTextu 8">
            <a:extLst>
              <a:ext uri="{FF2B5EF4-FFF2-40B4-BE49-F238E27FC236}">
                <a16:creationId xmlns:a16="http://schemas.microsoft.com/office/drawing/2014/main" id="{DC89080A-6406-4843-AA56-6D758B63BD2A}"/>
              </a:ext>
            </a:extLst>
          </p:cNvPr>
          <p:cNvSpPr txBox="1"/>
          <p:nvPr/>
        </p:nvSpPr>
        <p:spPr>
          <a:xfrm>
            <a:off x="452539" y="3833126"/>
            <a:ext cx="17237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3200" b="1" dirty="0" err="1">
                <a:solidFill>
                  <a:srgbClr val="FFFF00"/>
                </a:solidFill>
              </a:rPr>
              <a:t>Santorini</a:t>
            </a:r>
            <a:endParaRPr lang="sk-SK" sz="3200" b="1" dirty="0">
              <a:solidFill>
                <a:srgbClr val="FFFF00"/>
              </a:solidFill>
            </a:endParaRPr>
          </a:p>
        </p:txBody>
      </p:sp>
      <p:pic>
        <p:nvPicPr>
          <p:cNvPr id="23556" name="Picture 4" descr="Výsledok vyhľadávania obrázkov pre dopyt Zakynthos">
            <a:extLst>
              <a:ext uri="{FF2B5EF4-FFF2-40B4-BE49-F238E27FC236}">
                <a16:creationId xmlns:a16="http://schemas.microsoft.com/office/drawing/2014/main" id="{ED0B7A8F-021F-4FB7-9485-A94BBCEFED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34768"/>
            <a:ext cx="3606017" cy="2404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BlokTextu 10">
            <a:extLst>
              <a:ext uri="{FF2B5EF4-FFF2-40B4-BE49-F238E27FC236}">
                <a16:creationId xmlns:a16="http://schemas.microsoft.com/office/drawing/2014/main" id="{5612AA5A-427C-4F22-8005-2E21637C4EE5}"/>
              </a:ext>
            </a:extLst>
          </p:cNvPr>
          <p:cNvSpPr txBox="1"/>
          <p:nvPr/>
        </p:nvSpPr>
        <p:spPr>
          <a:xfrm>
            <a:off x="1545846" y="2752465"/>
            <a:ext cx="19341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3200" b="1" dirty="0" err="1">
                <a:solidFill>
                  <a:srgbClr val="FFFF00"/>
                </a:solidFill>
              </a:rPr>
              <a:t>Zakynthos</a:t>
            </a:r>
            <a:endParaRPr lang="sk-SK" sz="3200" b="1" dirty="0">
              <a:solidFill>
                <a:srgbClr val="FFFF00"/>
              </a:solidFill>
            </a:endParaRPr>
          </a:p>
        </p:txBody>
      </p:sp>
      <p:pic>
        <p:nvPicPr>
          <p:cNvPr id="23560" name="Picture 8" descr="Výsledok vyhľadávania obrázkov pre dopyt Korfu">
            <a:extLst>
              <a:ext uri="{FF2B5EF4-FFF2-40B4-BE49-F238E27FC236}">
                <a16:creationId xmlns:a16="http://schemas.microsoft.com/office/drawing/2014/main" id="{C0064D19-48FB-4A00-BFF0-12DDB62414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7903" y="3964481"/>
            <a:ext cx="5452333" cy="2884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8" name="Picture 6" descr="Výsledok vyhľadávania obrázkov pre dopyt Olympia Grécko">
            <a:extLst>
              <a:ext uri="{FF2B5EF4-FFF2-40B4-BE49-F238E27FC236}">
                <a16:creationId xmlns:a16="http://schemas.microsoft.com/office/drawing/2014/main" id="{E1F6939F-0F48-4959-BB86-412A18DBD2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1817" y="1708361"/>
            <a:ext cx="2689020" cy="181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0327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Výsledok vyhľadávania obrázkov pre dopyt Rhodos sochy">
            <a:extLst>
              <a:ext uri="{FF2B5EF4-FFF2-40B4-BE49-F238E27FC236}">
                <a16:creationId xmlns:a16="http://schemas.microsoft.com/office/drawing/2014/main" id="{D1D95998-67A8-4924-84FC-8ACC658F18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60" y="95250"/>
            <a:ext cx="3973384" cy="5630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0" name="Picture 4" descr="Výsledok vyhľadávania obrázkov pre dopyt Rhodos sochy">
            <a:extLst>
              <a:ext uri="{FF2B5EF4-FFF2-40B4-BE49-F238E27FC236}">
                <a16:creationId xmlns:a16="http://schemas.microsoft.com/office/drawing/2014/main" id="{56A22C28-790D-41CE-BD6D-F3D78B44C7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7244" y="119868"/>
            <a:ext cx="3724146" cy="5605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BlokTextu 3">
            <a:extLst>
              <a:ext uri="{FF2B5EF4-FFF2-40B4-BE49-F238E27FC236}">
                <a16:creationId xmlns:a16="http://schemas.microsoft.com/office/drawing/2014/main" id="{8933410A-921F-42F2-8578-3741BAD89727}"/>
              </a:ext>
            </a:extLst>
          </p:cNvPr>
          <p:cNvSpPr txBox="1"/>
          <p:nvPr/>
        </p:nvSpPr>
        <p:spPr>
          <a:xfrm>
            <a:off x="2779226" y="431295"/>
            <a:ext cx="261603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k-SK" sz="3200" b="1" dirty="0" err="1">
                <a:solidFill>
                  <a:srgbClr val="FFFF00"/>
                </a:solidFill>
              </a:rPr>
              <a:t>Rhodos</a:t>
            </a:r>
            <a:endParaRPr lang="sk-SK" sz="3200" b="1" dirty="0">
              <a:solidFill>
                <a:srgbClr val="FFFF00"/>
              </a:solidFill>
            </a:endParaRPr>
          </a:p>
          <a:p>
            <a:pPr algn="ctr"/>
            <a:r>
              <a:rPr lang="sk-SK" sz="3200" b="1" dirty="0" err="1">
                <a:solidFill>
                  <a:srgbClr val="FFFF00"/>
                </a:solidFill>
              </a:rPr>
              <a:t>Rhódský</a:t>
            </a:r>
            <a:r>
              <a:rPr lang="sk-SK" sz="3200" b="1" dirty="0">
                <a:solidFill>
                  <a:srgbClr val="FFFF00"/>
                </a:solidFill>
              </a:rPr>
              <a:t> kolos</a:t>
            </a:r>
          </a:p>
        </p:txBody>
      </p:sp>
      <p:pic>
        <p:nvPicPr>
          <p:cNvPr id="24582" name="Picture 6" descr="Výsledok vyhľadávania obrázkov pre dopyt konštantín a metod">
            <a:extLst>
              <a:ext uri="{FF2B5EF4-FFF2-40B4-BE49-F238E27FC236}">
                <a16:creationId xmlns:a16="http://schemas.microsoft.com/office/drawing/2014/main" id="{7DA60986-DA3D-4982-AD53-63B08C6F4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191" y="431295"/>
            <a:ext cx="2857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4" name="Picture 8" descr="Súvisiaci obrázok">
            <a:extLst>
              <a:ext uri="{FF2B5EF4-FFF2-40B4-BE49-F238E27FC236}">
                <a16:creationId xmlns:a16="http://schemas.microsoft.com/office/drawing/2014/main" id="{F1C1E36E-85E2-4D90-B169-D692DD6867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2577" y="2336295"/>
            <a:ext cx="4065563" cy="3049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BlokTextu 6">
            <a:extLst>
              <a:ext uri="{FF2B5EF4-FFF2-40B4-BE49-F238E27FC236}">
                <a16:creationId xmlns:a16="http://schemas.microsoft.com/office/drawing/2014/main" id="{AF13F6BD-2C79-4DD6-BECB-8FE66DD6579A}"/>
              </a:ext>
            </a:extLst>
          </p:cNvPr>
          <p:cNvSpPr txBox="1"/>
          <p:nvPr/>
        </p:nvSpPr>
        <p:spPr>
          <a:xfrm>
            <a:off x="10239680" y="2325625"/>
            <a:ext cx="1140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3200" b="1" dirty="0">
                <a:solidFill>
                  <a:srgbClr val="FFFF00"/>
                </a:solidFill>
              </a:rPr>
              <a:t>Solún</a:t>
            </a:r>
          </a:p>
        </p:txBody>
      </p:sp>
    </p:spTree>
    <p:extLst>
      <p:ext uri="{BB962C8B-B14F-4D97-AF65-F5344CB8AC3E}">
        <p14:creationId xmlns:p14="http://schemas.microsoft.com/office/powerpoint/2010/main" val="27299972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load.wikimedia.org/wikipedia/commons/2/2b/Sfakia-dance.jpg">
            <a:extLst>
              <a:ext uri="{FF2B5EF4-FFF2-40B4-BE49-F238E27FC236}">
                <a16:creationId xmlns:a16="http://schemas.microsoft.com/office/drawing/2014/main" id="{72D257F8-F7F5-467B-B4F2-6C8FFDC8E3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6265" y="0"/>
            <a:ext cx="4265735" cy="2801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upload.wikimedia.org/wikipedia/commons/thumb/c/c0/Greek_Orthodox_wedding_in_Tripodes%2C_Naxos%2C_119276.JPG/1024px-Greek_Orthodox_wedding_in_Tripodes%2C_Naxos%2C_119276.JPG">
            <a:extLst>
              <a:ext uri="{FF2B5EF4-FFF2-40B4-BE49-F238E27FC236}">
                <a16:creationId xmlns:a16="http://schemas.microsoft.com/office/drawing/2014/main" id="{062DF648-57A7-4170-8C7E-A7D0D853B8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812" y="2904612"/>
            <a:ext cx="5927188" cy="3953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upload.wikimedia.org/wikipedia/commons/thumb/5/54/Flickr_-_cyclonebill_-_Gr%C3%A6sk_salat.jpg/800px-Flickr_-_cyclonebill_-_Gr%C3%A6sk_salat.jpg">
            <a:extLst>
              <a:ext uri="{FF2B5EF4-FFF2-40B4-BE49-F238E27FC236}">
                <a16:creationId xmlns:a16="http://schemas.microsoft.com/office/drawing/2014/main" id="{2F31B68E-B41F-4D37-9417-B9D0EBF849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00704"/>
            <a:ext cx="4509184" cy="3381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upload.wikimedia.org/wikipedia/commons/thumb/a/ae/Aristotle_Altemps_Inv8575.jpg/190px-Aristotle_Altemps_Inv8575.jpg">
            <a:extLst>
              <a:ext uri="{FF2B5EF4-FFF2-40B4-BE49-F238E27FC236}">
                <a16:creationId xmlns:a16="http://schemas.microsoft.com/office/drawing/2014/main" id="{1B4DBEBB-6BFF-4408-A719-A2A0DE5649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2616591" cy="3497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omer British Museum.jpg">
            <a:extLst>
              <a:ext uri="{FF2B5EF4-FFF2-40B4-BE49-F238E27FC236}">
                <a16:creationId xmlns:a16="http://schemas.microsoft.com/office/drawing/2014/main" id="{2002EB98-472A-4A84-ABAC-7F72EF9002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6590" y="-2737"/>
            <a:ext cx="2785404" cy="3509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BlokTextu 2">
            <a:extLst>
              <a:ext uri="{FF2B5EF4-FFF2-40B4-BE49-F238E27FC236}">
                <a16:creationId xmlns:a16="http://schemas.microsoft.com/office/drawing/2014/main" id="{72A95BCC-CC41-4D4F-BF82-95C1703DD3D9}"/>
              </a:ext>
            </a:extLst>
          </p:cNvPr>
          <p:cNvSpPr txBox="1"/>
          <p:nvPr/>
        </p:nvSpPr>
        <p:spPr>
          <a:xfrm>
            <a:off x="4587387" y="51388"/>
            <a:ext cx="830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/>
              <a:t>Homér</a:t>
            </a:r>
          </a:p>
        </p:txBody>
      </p:sp>
      <p:sp>
        <p:nvSpPr>
          <p:cNvPr id="4" name="BlokTextu 3">
            <a:extLst>
              <a:ext uri="{FF2B5EF4-FFF2-40B4-BE49-F238E27FC236}">
                <a16:creationId xmlns:a16="http://schemas.microsoft.com/office/drawing/2014/main" id="{391318D7-6F7E-4F7E-BEF3-F91BC7BC07AA}"/>
              </a:ext>
            </a:extLst>
          </p:cNvPr>
          <p:cNvSpPr txBox="1"/>
          <p:nvPr/>
        </p:nvSpPr>
        <p:spPr>
          <a:xfrm>
            <a:off x="0" y="51388"/>
            <a:ext cx="1182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/>
              <a:t>Aristoteles</a:t>
            </a:r>
          </a:p>
        </p:txBody>
      </p:sp>
      <p:pic>
        <p:nvPicPr>
          <p:cNvPr id="1036" name="Picture 12" descr="Výsledok vyhľadávania obrázkov pre dopyt grécko euro">
            <a:extLst>
              <a:ext uri="{FF2B5EF4-FFF2-40B4-BE49-F238E27FC236}">
                <a16:creationId xmlns:a16="http://schemas.microsoft.com/office/drawing/2014/main" id="{4624F26E-D4B8-4276-AF69-04F9203B0A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22" y="236054"/>
            <a:ext cx="8332717" cy="4954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2499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Výsledok vyhľadávania obrázkov pre dopyt olympijské kruhy">
            <a:extLst>
              <a:ext uri="{FF2B5EF4-FFF2-40B4-BE49-F238E27FC236}">
                <a16:creationId xmlns:a16="http://schemas.microsoft.com/office/drawing/2014/main" id="{8878E866-A65F-4A72-9DDE-5E475ABB40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9900" y="-3517"/>
            <a:ext cx="5372100" cy="320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bdĺžnik 1">
            <a:extLst>
              <a:ext uri="{FF2B5EF4-FFF2-40B4-BE49-F238E27FC236}">
                <a16:creationId xmlns:a16="http://schemas.microsoft.com/office/drawing/2014/main" id="{5CFD7470-6B6A-4F6C-8A58-6B004E5617AC}"/>
              </a:ext>
            </a:extLst>
          </p:cNvPr>
          <p:cNvSpPr/>
          <p:nvPr/>
        </p:nvSpPr>
        <p:spPr>
          <a:xfrm>
            <a:off x="358140" y="382012"/>
            <a:ext cx="6096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k-SK" sz="3200" dirty="0"/>
              <a:t>Olympijské hry boli </a:t>
            </a:r>
            <a:r>
              <a:rPr lang="sk-SK" sz="3200" dirty="0" err="1"/>
              <a:t>celogrécke</a:t>
            </a:r>
            <a:r>
              <a:rPr lang="sk-SK" sz="3200" dirty="0"/>
              <a:t> súťaže pravidelne usporadúvané v starovekom Grécku raz za štyri roky v auguste a septembri ako pocta Diovi v Olympii na Peloponéze.</a:t>
            </a:r>
          </a:p>
          <a:p>
            <a:r>
              <a:rPr lang="sk-SK" sz="3200" dirty="0"/>
              <a:t>1. Olympijské hry – 776 pred </a:t>
            </a:r>
            <a:r>
              <a:rPr lang="sk-SK" sz="3200" dirty="0" err="1"/>
              <a:t>n.l</a:t>
            </a:r>
            <a:r>
              <a:rPr lang="sk-SK" sz="3200" dirty="0"/>
              <a:t>.</a:t>
            </a:r>
          </a:p>
        </p:txBody>
      </p:sp>
      <p:sp>
        <p:nvSpPr>
          <p:cNvPr id="4" name="Obdĺžnik 3">
            <a:extLst>
              <a:ext uri="{FF2B5EF4-FFF2-40B4-BE49-F238E27FC236}">
                <a16:creationId xmlns:a16="http://schemas.microsoft.com/office/drawing/2014/main" id="{F04858DF-CC43-4E7A-86E7-2E4351A16C5B}"/>
              </a:ext>
            </a:extLst>
          </p:cNvPr>
          <p:cNvSpPr/>
          <p:nvPr/>
        </p:nvSpPr>
        <p:spPr>
          <a:xfrm>
            <a:off x="358140" y="5073134"/>
            <a:ext cx="1055051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sz="3200" dirty="0"/>
              <a:t>Prvé olympijské hry modernej doby boli otvorené v roku 1896.</a:t>
            </a:r>
          </a:p>
          <a:p>
            <a:r>
              <a:rPr lang="pl-PL" sz="3200" dirty="0"/>
              <a:t>Zimné olympijské hry sa konajú od roku 1924</a:t>
            </a:r>
            <a:endParaRPr lang="sk-SK" sz="3200" dirty="0"/>
          </a:p>
        </p:txBody>
      </p:sp>
      <p:pic>
        <p:nvPicPr>
          <p:cNvPr id="3076" name="Picture 4" descr="PyeongChang 2018 Winter Olympics.svg">
            <a:extLst>
              <a:ext uri="{FF2B5EF4-FFF2-40B4-BE49-F238E27FC236}">
                <a16:creationId xmlns:a16="http://schemas.microsoft.com/office/drawing/2014/main" id="{2EE23F5C-A3AF-4332-8EB5-A327F1638E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8860" y="3168134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Výsledok vyhľadávania obrázkov">
            <a:extLst>
              <a:ext uri="{FF2B5EF4-FFF2-40B4-BE49-F238E27FC236}">
                <a16:creationId xmlns:a16="http://schemas.microsoft.com/office/drawing/2014/main" id="{C1572368-ABCD-409A-A35C-60691E9AD9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688" y="3258893"/>
            <a:ext cx="2482412" cy="1749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Súvisiaci obrázok">
            <a:extLst>
              <a:ext uri="{FF2B5EF4-FFF2-40B4-BE49-F238E27FC236}">
                <a16:creationId xmlns:a16="http://schemas.microsoft.com/office/drawing/2014/main" id="{424E7413-1951-4FBB-9D43-BA99BA0390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" y="3484071"/>
            <a:ext cx="2416263" cy="1605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Výsledok vyhľadávania obrázkov pre dopyt olympijské hry staroveké">
            <a:extLst>
              <a:ext uri="{FF2B5EF4-FFF2-40B4-BE49-F238E27FC236}">
                <a16:creationId xmlns:a16="http://schemas.microsoft.com/office/drawing/2014/main" id="{5035733F-E594-4B28-B914-6069E1D3FB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5464" y="3429000"/>
            <a:ext cx="2707884" cy="1717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8571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ýsledok vyhľadávania obrázkov pre dopyt kvíz">
            <a:extLst>
              <a:ext uri="{FF2B5EF4-FFF2-40B4-BE49-F238E27FC236}">
                <a16:creationId xmlns:a16="http://schemas.microsoft.com/office/drawing/2014/main" id="{368A5D05-A0A1-49A1-92AB-8936A02458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6536" y="0"/>
            <a:ext cx="7001022" cy="3500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Výsledok vyhľadávania obrázkov pre dopyt kvíz">
            <a:extLst>
              <a:ext uri="{FF2B5EF4-FFF2-40B4-BE49-F238E27FC236}">
                <a16:creationId xmlns:a16="http://schemas.microsoft.com/office/drawing/2014/main" id="{AF45D7D8-73AD-411E-B2D9-8BD72F867E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0593" y="3084871"/>
            <a:ext cx="4450813" cy="3137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17952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A5DE40E-862A-4303-BBB8-BD434E80E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1. Aké náboženstvo prevláda v Grécku?</a:t>
            </a:r>
          </a:p>
        </p:txBody>
      </p:sp>
      <p:sp>
        <p:nvSpPr>
          <p:cNvPr id="3" name="BlokTextu 2">
            <a:extLst>
              <a:ext uri="{FF2B5EF4-FFF2-40B4-BE49-F238E27FC236}">
                <a16:creationId xmlns:a16="http://schemas.microsoft.com/office/drawing/2014/main" id="{A4BE8FE4-7234-4A53-8BCB-AC75749E1C87}"/>
              </a:ext>
            </a:extLst>
          </p:cNvPr>
          <p:cNvSpPr txBox="1"/>
          <p:nvPr/>
        </p:nvSpPr>
        <p:spPr>
          <a:xfrm>
            <a:off x="1955410" y="2349305"/>
            <a:ext cx="920027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UcParenR"/>
            </a:pPr>
            <a:r>
              <a:rPr lang="sk-SK" sz="5400" dirty="0"/>
              <a:t>Islam</a:t>
            </a:r>
          </a:p>
          <a:p>
            <a:pPr marL="342900" indent="-342900">
              <a:buAutoNum type="alphaUcParenR"/>
            </a:pPr>
            <a:r>
              <a:rPr lang="sk-SK" sz="5400" dirty="0"/>
              <a:t>Kresťanstvo – protestanti</a:t>
            </a:r>
          </a:p>
          <a:p>
            <a:pPr marL="342900" indent="-342900">
              <a:buAutoNum type="alphaUcParenR"/>
            </a:pPr>
            <a:r>
              <a:rPr lang="sk-SK" sz="5400" dirty="0"/>
              <a:t>Kresťanstvo – pravoslávne</a:t>
            </a:r>
          </a:p>
        </p:txBody>
      </p:sp>
    </p:spTree>
    <p:extLst>
      <p:ext uri="{BB962C8B-B14F-4D97-AF65-F5344CB8AC3E}">
        <p14:creationId xmlns:p14="http://schemas.microsoft.com/office/powerpoint/2010/main" val="3564389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D7DD77E-2643-4CEF-AC97-7B6B4869B5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2. Vymenuj aspoň 3 grécke ostrovy.</a:t>
            </a:r>
          </a:p>
        </p:txBody>
      </p:sp>
      <p:pic>
        <p:nvPicPr>
          <p:cNvPr id="4098" name="Picture 2" descr="Súvisiaci obrázok">
            <a:extLst>
              <a:ext uri="{FF2B5EF4-FFF2-40B4-BE49-F238E27FC236}">
                <a16:creationId xmlns:a16="http://schemas.microsoft.com/office/drawing/2014/main" id="{96EF6238-C26C-499C-8187-AFF3FA2EB0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2481" y="2103707"/>
            <a:ext cx="4147038" cy="3628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34200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E3EB3BF-39FA-4C1C-B923-61D1AD602B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4500" dirty="0"/>
              <a:t>3. Čo to je? </a:t>
            </a:r>
          </a:p>
        </p:txBody>
      </p:sp>
      <p:pic>
        <p:nvPicPr>
          <p:cNvPr id="3" name="Picture 4" descr="Súvisiaci obrázok">
            <a:extLst>
              <a:ext uri="{FF2B5EF4-FFF2-40B4-BE49-F238E27FC236}">
                <a16:creationId xmlns:a16="http://schemas.microsoft.com/office/drawing/2014/main" id="{DA800618-054B-4F89-BF81-30A30612DD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2273" y="1858646"/>
            <a:ext cx="4113407" cy="4360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BlokTextu 3">
            <a:extLst>
              <a:ext uri="{FF2B5EF4-FFF2-40B4-BE49-F238E27FC236}">
                <a16:creationId xmlns:a16="http://schemas.microsoft.com/office/drawing/2014/main" id="{AEDC85BB-258B-4E1F-B575-CF5B28FC8A93}"/>
              </a:ext>
            </a:extLst>
          </p:cNvPr>
          <p:cNvSpPr txBox="1"/>
          <p:nvPr/>
        </p:nvSpPr>
        <p:spPr>
          <a:xfrm>
            <a:off x="952866" y="2838422"/>
            <a:ext cx="55099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400" dirty="0"/>
              <a:t>Polostrov číslo 2 - ........................................</a:t>
            </a:r>
          </a:p>
          <a:p>
            <a:endParaRPr lang="sk-SK" sz="2400" dirty="0"/>
          </a:p>
          <a:p>
            <a:r>
              <a:rPr lang="sk-SK" sz="2400" dirty="0"/>
              <a:t>Ostrov číslo 3 - ..........................................</a:t>
            </a:r>
          </a:p>
        </p:txBody>
      </p:sp>
    </p:spTree>
    <p:extLst>
      <p:ext uri="{BB962C8B-B14F-4D97-AF65-F5344CB8AC3E}">
        <p14:creationId xmlns:p14="http://schemas.microsoft.com/office/powerpoint/2010/main" val="529879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D613801-F5E5-4FC5-A6D1-01A8C4852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4. Doplň vetu</a:t>
            </a:r>
          </a:p>
        </p:txBody>
      </p:sp>
      <p:sp>
        <p:nvSpPr>
          <p:cNvPr id="3" name="BlokTextu 2">
            <a:extLst>
              <a:ext uri="{FF2B5EF4-FFF2-40B4-BE49-F238E27FC236}">
                <a16:creationId xmlns:a16="http://schemas.microsoft.com/office/drawing/2014/main" id="{0B75EF6E-4C27-47ED-90F5-365F4B8DC7CC}"/>
              </a:ext>
            </a:extLst>
          </p:cNvPr>
          <p:cNvSpPr txBox="1"/>
          <p:nvPr/>
        </p:nvSpPr>
        <p:spPr>
          <a:xfrm>
            <a:off x="928175" y="2782669"/>
            <a:ext cx="10335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3600" dirty="0"/>
              <a:t>Grécko má najväčšiu ...................................... na svete.</a:t>
            </a:r>
          </a:p>
        </p:txBody>
      </p:sp>
      <p:pic>
        <p:nvPicPr>
          <p:cNvPr id="2050" name="Picture 2" descr="Výsledok vyhľadávania obrázkov pre dopyt lode grécko">
            <a:extLst>
              <a:ext uri="{FF2B5EF4-FFF2-40B4-BE49-F238E27FC236}">
                <a16:creationId xmlns:a16="http://schemas.microsoft.com/office/drawing/2014/main" id="{336FD468-8159-44DF-B2C2-7587D29450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9097" y="0"/>
            <a:ext cx="3932903" cy="2212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03321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0B46AA6-225C-40CD-8DB8-53EAB1A3F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5. Ktorá vlajka patrí Grécku?</a:t>
            </a:r>
          </a:p>
        </p:txBody>
      </p:sp>
      <p:pic>
        <p:nvPicPr>
          <p:cNvPr id="3" name="Picture 6" descr="Výsledok vyhľadávania obrázkov pre dopyt grécko vlajka">
            <a:extLst>
              <a:ext uri="{FF2B5EF4-FFF2-40B4-BE49-F238E27FC236}">
                <a16:creationId xmlns:a16="http://schemas.microsoft.com/office/drawing/2014/main" id="{629F7F5A-0AB5-4804-A377-C79C56B02B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7608" y="2612272"/>
            <a:ext cx="2448072" cy="1633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Výsledok vyhľadávania obrázkov pre dopyt taliansko vlajka">
            <a:extLst>
              <a:ext uri="{FF2B5EF4-FFF2-40B4-BE49-F238E27FC236}">
                <a16:creationId xmlns:a16="http://schemas.microsoft.com/office/drawing/2014/main" id="{C64AA54A-64B1-476A-A12E-8AB574CAC5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4494" y="2612272"/>
            <a:ext cx="2448072" cy="1633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Výsledok vyhľadávania obrázkov pre dopyt fínsko vlajka">
            <a:extLst>
              <a:ext uri="{FF2B5EF4-FFF2-40B4-BE49-F238E27FC236}">
                <a16:creationId xmlns:a16="http://schemas.microsoft.com/office/drawing/2014/main" id="{4A141F91-42B9-4342-9995-ED1CAFE311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171" y="2612272"/>
            <a:ext cx="2676282" cy="1633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BlokTextu 4">
            <a:extLst>
              <a:ext uri="{FF2B5EF4-FFF2-40B4-BE49-F238E27FC236}">
                <a16:creationId xmlns:a16="http://schemas.microsoft.com/office/drawing/2014/main" id="{51ED3509-8CAB-4477-B9B9-598C13A0D0A4}"/>
              </a:ext>
            </a:extLst>
          </p:cNvPr>
          <p:cNvSpPr txBox="1"/>
          <p:nvPr/>
        </p:nvSpPr>
        <p:spPr>
          <a:xfrm>
            <a:off x="2019513" y="4529798"/>
            <a:ext cx="8159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4800" dirty="0"/>
              <a:t>A</a:t>
            </a:r>
          </a:p>
        </p:txBody>
      </p:sp>
      <p:sp>
        <p:nvSpPr>
          <p:cNvPr id="8" name="BlokTextu 7">
            <a:extLst>
              <a:ext uri="{FF2B5EF4-FFF2-40B4-BE49-F238E27FC236}">
                <a16:creationId xmlns:a16="http://schemas.microsoft.com/office/drawing/2014/main" id="{6BA5FA46-8C45-4FF5-A50D-B8D5187958B9}"/>
              </a:ext>
            </a:extLst>
          </p:cNvPr>
          <p:cNvSpPr txBox="1"/>
          <p:nvPr/>
        </p:nvSpPr>
        <p:spPr>
          <a:xfrm>
            <a:off x="5950567" y="4529797"/>
            <a:ext cx="8159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4800" dirty="0"/>
              <a:t>B</a:t>
            </a:r>
          </a:p>
        </p:txBody>
      </p:sp>
      <p:sp>
        <p:nvSpPr>
          <p:cNvPr id="9" name="BlokTextu 8">
            <a:extLst>
              <a:ext uri="{FF2B5EF4-FFF2-40B4-BE49-F238E27FC236}">
                <a16:creationId xmlns:a16="http://schemas.microsoft.com/office/drawing/2014/main" id="{EC62A95C-9838-4410-8613-1103DF61A14F}"/>
              </a:ext>
            </a:extLst>
          </p:cNvPr>
          <p:cNvSpPr txBox="1"/>
          <p:nvPr/>
        </p:nvSpPr>
        <p:spPr>
          <a:xfrm>
            <a:off x="9801900" y="4529796"/>
            <a:ext cx="8159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4800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498442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969E092-CD2F-487B-89FF-58AC0D240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Základné informácie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3DEFB734-EC62-4947-AD0A-FB18252AC5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6468" y="1997612"/>
            <a:ext cx="5481790" cy="3871482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k-SK" sz="2800" dirty="0">
                <a:solidFill>
                  <a:schemeClr val="tx1"/>
                </a:solidFill>
              </a:rPr>
              <a:t>Rozloha: 131 957 km²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k-SK" sz="2800" b="1" dirty="0">
                <a:solidFill>
                  <a:schemeClr val="tx1"/>
                </a:solidFill>
                <a:highlight>
                  <a:srgbClr val="FFFF00"/>
                </a:highlight>
              </a:rPr>
              <a:t>Počet obyvateľov: 11 miliónov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k-SK" sz="2800" dirty="0">
                <a:solidFill>
                  <a:schemeClr val="tx1"/>
                </a:solidFill>
                <a:highlight>
                  <a:srgbClr val="FFFF00"/>
                </a:highlight>
              </a:rPr>
              <a:t>Štátne zriadenie: parlamentná </a:t>
            </a:r>
            <a:r>
              <a:rPr lang="sk-SK" sz="2800" b="1" dirty="0">
                <a:solidFill>
                  <a:schemeClr val="tx1"/>
                </a:solidFill>
                <a:highlight>
                  <a:srgbClr val="FFFF00"/>
                </a:highlight>
              </a:rPr>
              <a:t>republika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k-SK" sz="2800" dirty="0" err="1">
                <a:solidFill>
                  <a:schemeClr val="tx1"/>
                </a:solidFill>
                <a:highlight>
                  <a:srgbClr val="FFFF00"/>
                </a:highlight>
              </a:rPr>
              <a:t>Hl.mesto</a:t>
            </a:r>
            <a:r>
              <a:rPr lang="sk-SK" sz="2800" dirty="0">
                <a:solidFill>
                  <a:schemeClr val="tx1"/>
                </a:solidFill>
                <a:highlight>
                  <a:srgbClr val="FFFF00"/>
                </a:highlight>
              </a:rPr>
              <a:t>: </a:t>
            </a:r>
            <a:r>
              <a:rPr lang="sk-SK" sz="2800" b="1" dirty="0">
                <a:solidFill>
                  <a:schemeClr val="tx1"/>
                </a:solidFill>
                <a:highlight>
                  <a:srgbClr val="FFFF00"/>
                </a:highlight>
              </a:rPr>
              <a:t>Atény</a:t>
            </a:r>
            <a:r>
              <a:rPr lang="sk-SK" sz="2800" dirty="0">
                <a:solidFill>
                  <a:schemeClr val="tx1"/>
                </a:solidFill>
                <a:highlight>
                  <a:srgbClr val="FFFF00"/>
                </a:highlight>
              </a:rPr>
              <a:t> (4 mil. obyv.)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k-SK" sz="2800" dirty="0">
                <a:solidFill>
                  <a:schemeClr val="tx1"/>
                </a:solidFill>
              </a:rPr>
              <a:t>Dĺžka pobrežia: 13 676 km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k-SK" sz="2800" b="1" dirty="0">
                <a:solidFill>
                  <a:schemeClr val="tx1"/>
                </a:solidFill>
                <a:highlight>
                  <a:srgbClr val="FFFF00"/>
                </a:highlight>
              </a:rPr>
              <a:t>Počet ostrovov: cca 2000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k-SK" sz="2800" dirty="0">
                <a:solidFill>
                  <a:schemeClr val="tx1"/>
                </a:solidFill>
              </a:rPr>
              <a:t>1821 - odtrhnutie od Osmanskej ríše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k-SK" sz="2800" dirty="0" err="1">
                <a:solidFill>
                  <a:schemeClr val="tx1"/>
                </a:solidFill>
              </a:rPr>
              <a:t>Heléni</a:t>
            </a:r>
            <a:r>
              <a:rPr lang="sk-SK" sz="2800" dirty="0">
                <a:solidFill>
                  <a:schemeClr val="tx1"/>
                </a:solidFill>
              </a:rPr>
              <a:t> = Gréci</a:t>
            </a:r>
          </a:p>
        </p:txBody>
      </p:sp>
      <p:pic>
        <p:nvPicPr>
          <p:cNvPr id="5" name="Picture 6" descr="Výsledok vyhľadávania obrázkov pre dopyt grécko vlajka">
            <a:extLst>
              <a:ext uri="{FF2B5EF4-FFF2-40B4-BE49-F238E27FC236}">
                <a16:creationId xmlns:a16="http://schemas.microsoft.com/office/drawing/2014/main" id="{F73B4236-B4E0-4284-BBDF-1C21850593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0445" y="178229"/>
            <a:ext cx="1944939" cy="129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Výsledok vyhľadávania obrázkov pre dopyt greece blank map">
            <a:extLst>
              <a:ext uri="{FF2B5EF4-FFF2-40B4-BE49-F238E27FC236}">
                <a16:creationId xmlns:a16="http://schemas.microsoft.com/office/drawing/2014/main" id="{0567EE66-D8DB-4D8F-A3EA-DFC425D38C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806" y="1737360"/>
            <a:ext cx="4549726" cy="4549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2712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67DDA2D-9C0F-43F2-A444-D673AF0EA0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6. Napíš 2 významné nerastné suroviny.</a:t>
            </a:r>
          </a:p>
        </p:txBody>
      </p:sp>
      <p:pic>
        <p:nvPicPr>
          <p:cNvPr id="3" name="Picture 2" descr="Výsledok vyhľadávania obrázkov pre dopyt Thassos mramor">
            <a:extLst>
              <a:ext uri="{FF2B5EF4-FFF2-40B4-BE49-F238E27FC236}">
                <a16:creationId xmlns:a16="http://schemas.microsoft.com/office/drawing/2014/main" id="{ADAC32A8-090E-480A-BBFE-C6F81CED48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1679" y="3805883"/>
            <a:ext cx="4640321" cy="2629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02040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C4E8A97D-2E14-4E06-B173-53403BD10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Výsledky</a:t>
            </a:r>
          </a:p>
        </p:txBody>
      </p:sp>
    </p:spTree>
    <p:extLst>
      <p:ext uri="{BB962C8B-B14F-4D97-AF65-F5344CB8AC3E}">
        <p14:creationId xmlns:p14="http://schemas.microsoft.com/office/powerpoint/2010/main" val="28768458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A5DE40E-862A-4303-BBB8-BD434E80E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1. Aké náboženstvo prevláda v Grécku?</a:t>
            </a:r>
          </a:p>
        </p:txBody>
      </p:sp>
      <p:sp>
        <p:nvSpPr>
          <p:cNvPr id="3" name="BlokTextu 2">
            <a:extLst>
              <a:ext uri="{FF2B5EF4-FFF2-40B4-BE49-F238E27FC236}">
                <a16:creationId xmlns:a16="http://schemas.microsoft.com/office/drawing/2014/main" id="{A4BE8FE4-7234-4A53-8BCB-AC75749E1C87}"/>
              </a:ext>
            </a:extLst>
          </p:cNvPr>
          <p:cNvSpPr txBox="1"/>
          <p:nvPr/>
        </p:nvSpPr>
        <p:spPr>
          <a:xfrm>
            <a:off x="1955410" y="2349305"/>
            <a:ext cx="920027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UcParenR"/>
            </a:pPr>
            <a:r>
              <a:rPr lang="sk-SK" sz="5400" dirty="0"/>
              <a:t>Islam</a:t>
            </a:r>
          </a:p>
          <a:p>
            <a:pPr marL="342900" indent="-342900">
              <a:buAutoNum type="alphaUcParenR"/>
            </a:pPr>
            <a:r>
              <a:rPr lang="sk-SK" sz="5400" dirty="0"/>
              <a:t>Kresťanstvo – protestanti</a:t>
            </a:r>
          </a:p>
          <a:p>
            <a:pPr marL="342900" indent="-342900">
              <a:buAutoNum type="alphaUcParenR"/>
            </a:pPr>
            <a:r>
              <a:rPr lang="sk-SK" sz="5400" dirty="0"/>
              <a:t>Kresťanstvo – pravoslávne</a:t>
            </a:r>
          </a:p>
        </p:txBody>
      </p:sp>
      <p:sp>
        <p:nvSpPr>
          <p:cNvPr id="4" name="Obdĺžnik 3">
            <a:extLst>
              <a:ext uri="{FF2B5EF4-FFF2-40B4-BE49-F238E27FC236}">
                <a16:creationId xmlns:a16="http://schemas.microsoft.com/office/drawing/2014/main" id="{FBBA9BFD-4DF5-4AC7-A8BE-CA47DE2220ED}"/>
              </a:ext>
            </a:extLst>
          </p:cNvPr>
          <p:cNvSpPr/>
          <p:nvPr/>
        </p:nvSpPr>
        <p:spPr>
          <a:xfrm>
            <a:off x="1955410" y="3997561"/>
            <a:ext cx="8032652" cy="900332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65541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D7DD77E-2643-4CEF-AC97-7B6B4869B5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2. Vymenuj aspoň 3 grécke ostrovy.</a:t>
            </a:r>
          </a:p>
        </p:txBody>
      </p:sp>
      <p:pic>
        <p:nvPicPr>
          <p:cNvPr id="4098" name="Picture 2" descr="Súvisiaci obrázok">
            <a:extLst>
              <a:ext uri="{FF2B5EF4-FFF2-40B4-BE49-F238E27FC236}">
                <a16:creationId xmlns:a16="http://schemas.microsoft.com/office/drawing/2014/main" id="{96EF6238-C26C-499C-8187-AFF3FA2EB0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2481" y="2103707"/>
            <a:ext cx="4147038" cy="3628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BlokTextu 3">
            <a:extLst>
              <a:ext uri="{FF2B5EF4-FFF2-40B4-BE49-F238E27FC236}">
                <a16:creationId xmlns:a16="http://schemas.microsoft.com/office/drawing/2014/main" id="{8C791C9B-3D37-4815-9A0C-23A1FD5F3C99}"/>
              </a:ext>
            </a:extLst>
          </p:cNvPr>
          <p:cNvSpPr txBox="1"/>
          <p:nvPr/>
        </p:nvSpPr>
        <p:spPr>
          <a:xfrm>
            <a:off x="814651" y="1835834"/>
            <a:ext cx="3048720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4800" dirty="0"/>
              <a:t>Kréta</a:t>
            </a:r>
          </a:p>
          <a:p>
            <a:r>
              <a:rPr lang="sk-SK" sz="4800" dirty="0" err="1"/>
              <a:t>Rhodos</a:t>
            </a:r>
            <a:endParaRPr lang="sk-SK" sz="4800" dirty="0"/>
          </a:p>
          <a:p>
            <a:r>
              <a:rPr lang="sk-SK" sz="4800" dirty="0" err="1"/>
              <a:t>Zakynthos</a:t>
            </a:r>
            <a:endParaRPr lang="sk-SK" sz="4800" dirty="0"/>
          </a:p>
          <a:p>
            <a:r>
              <a:rPr lang="sk-SK" sz="4800" dirty="0"/>
              <a:t>Lesbos</a:t>
            </a:r>
          </a:p>
          <a:p>
            <a:r>
              <a:rPr lang="sk-SK" sz="4800" dirty="0"/>
              <a:t>Korfu</a:t>
            </a:r>
          </a:p>
          <a:p>
            <a:r>
              <a:rPr lang="sk-SK" sz="4800" dirty="0" err="1"/>
              <a:t>Santorini</a:t>
            </a:r>
            <a:r>
              <a:rPr lang="sk-SK" sz="4800" dirty="0"/>
              <a:t>....</a:t>
            </a:r>
          </a:p>
        </p:txBody>
      </p:sp>
    </p:spTree>
    <p:extLst>
      <p:ext uri="{BB962C8B-B14F-4D97-AF65-F5344CB8AC3E}">
        <p14:creationId xmlns:p14="http://schemas.microsoft.com/office/powerpoint/2010/main" val="2748066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E3EB3BF-39FA-4C1C-B923-61D1AD602B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4500" dirty="0"/>
              <a:t>3. Čo to je? </a:t>
            </a:r>
          </a:p>
        </p:txBody>
      </p:sp>
      <p:pic>
        <p:nvPicPr>
          <p:cNvPr id="3" name="Picture 4" descr="Súvisiaci obrázok">
            <a:extLst>
              <a:ext uri="{FF2B5EF4-FFF2-40B4-BE49-F238E27FC236}">
                <a16:creationId xmlns:a16="http://schemas.microsoft.com/office/drawing/2014/main" id="{DA800618-054B-4F89-BF81-30A30612DD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2273" y="1858646"/>
            <a:ext cx="4113407" cy="4360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BlokTextu 3">
            <a:extLst>
              <a:ext uri="{FF2B5EF4-FFF2-40B4-BE49-F238E27FC236}">
                <a16:creationId xmlns:a16="http://schemas.microsoft.com/office/drawing/2014/main" id="{AEDC85BB-258B-4E1F-B575-CF5B28FC8A93}"/>
              </a:ext>
            </a:extLst>
          </p:cNvPr>
          <p:cNvSpPr txBox="1"/>
          <p:nvPr/>
        </p:nvSpPr>
        <p:spPr>
          <a:xfrm>
            <a:off x="952866" y="2838422"/>
            <a:ext cx="55099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400" dirty="0"/>
              <a:t>Polostrov číslo 2 - ........................................</a:t>
            </a:r>
          </a:p>
          <a:p>
            <a:endParaRPr lang="sk-SK" sz="2400" dirty="0"/>
          </a:p>
          <a:p>
            <a:r>
              <a:rPr lang="sk-SK" sz="2400" dirty="0"/>
              <a:t>Ostrov číslo 3 - ..........................................</a:t>
            </a:r>
          </a:p>
        </p:txBody>
      </p:sp>
      <p:sp>
        <p:nvSpPr>
          <p:cNvPr id="5" name="BlokTextu 4">
            <a:extLst>
              <a:ext uri="{FF2B5EF4-FFF2-40B4-BE49-F238E27FC236}">
                <a16:creationId xmlns:a16="http://schemas.microsoft.com/office/drawing/2014/main" id="{7385B674-187E-49F1-A991-DE5739A2A052}"/>
              </a:ext>
            </a:extLst>
          </p:cNvPr>
          <p:cNvSpPr txBox="1"/>
          <p:nvPr/>
        </p:nvSpPr>
        <p:spPr>
          <a:xfrm>
            <a:off x="3545058" y="2484479"/>
            <a:ext cx="23430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4000" dirty="0"/>
              <a:t>Peloponéz</a:t>
            </a:r>
          </a:p>
        </p:txBody>
      </p:sp>
      <p:sp>
        <p:nvSpPr>
          <p:cNvPr id="6" name="BlokTextu 5">
            <a:extLst>
              <a:ext uri="{FF2B5EF4-FFF2-40B4-BE49-F238E27FC236}">
                <a16:creationId xmlns:a16="http://schemas.microsoft.com/office/drawing/2014/main" id="{4F9DFEB7-A455-41B1-A239-DFF41FD1C432}"/>
              </a:ext>
            </a:extLst>
          </p:cNvPr>
          <p:cNvSpPr txBox="1"/>
          <p:nvPr/>
        </p:nvSpPr>
        <p:spPr>
          <a:xfrm>
            <a:off x="3373901" y="3192365"/>
            <a:ext cx="12781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4000" dirty="0"/>
              <a:t>Kréta</a:t>
            </a:r>
          </a:p>
        </p:txBody>
      </p:sp>
    </p:spTree>
    <p:extLst>
      <p:ext uri="{BB962C8B-B14F-4D97-AF65-F5344CB8AC3E}">
        <p14:creationId xmlns:p14="http://schemas.microsoft.com/office/powerpoint/2010/main" val="25427578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D613801-F5E5-4FC5-A6D1-01A8C4852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4. Doplň vetu</a:t>
            </a:r>
          </a:p>
        </p:txBody>
      </p:sp>
      <p:sp>
        <p:nvSpPr>
          <p:cNvPr id="3" name="BlokTextu 2">
            <a:extLst>
              <a:ext uri="{FF2B5EF4-FFF2-40B4-BE49-F238E27FC236}">
                <a16:creationId xmlns:a16="http://schemas.microsoft.com/office/drawing/2014/main" id="{0B75EF6E-4C27-47ED-90F5-365F4B8DC7CC}"/>
              </a:ext>
            </a:extLst>
          </p:cNvPr>
          <p:cNvSpPr txBox="1"/>
          <p:nvPr/>
        </p:nvSpPr>
        <p:spPr>
          <a:xfrm>
            <a:off x="928175" y="2782669"/>
            <a:ext cx="10335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3600" dirty="0"/>
              <a:t>Grécko má najväčšiu ...................................... na svete.</a:t>
            </a:r>
          </a:p>
        </p:txBody>
      </p:sp>
      <p:pic>
        <p:nvPicPr>
          <p:cNvPr id="2050" name="Picture 2" descr="Výsledok vyhľadávania obrázkov pre dopyt lode grécko">
            <a:extLst>
              <a:ext uri="{FF2B5EF4-FFF2-40B4-BE49-F238E27FC236}">
                <a16:creationId xmlns:a16="http://schemas.microsoft.com/office/drawing/2014/main" id="{336FD468-8159-44DF-B2C2-7587D29450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9097" y="0"/>
            <a:ext cx="3932903" cy="2212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BlokTextu 4">
            <a:extLst>
              <a:ext uri="{FF2B5EF4-FFF2-40B4-BE49-F238E27FC236}">
                <a16:creationId xmlns:a16="http://schemas.microsoft.com/office/drawing/2014/main" id="{0C6434BD-93F2-4804-B54C-A19A30554956}"/>
              </a:ext>
            </a:extLst>
          </p:cNvPr>
          <p:cNvSpPr txBox="1"/>
          <p:nvPr/>
        </p:nvSpPr>
        <p:spPr>
          <a:xfrm>
            <a:off x="5219113" y="2428726"/>
            <a:ext cx="34964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4000" dirty="0"/>
              <a:t>námornú flotilu</a:t>
            </a:r>
          </a:p>
        </p:txBody>
      </p:sp>
    </p:spTree>
    <p:extLst>
      <p:ext uri="{BB962C8B-B14F-4D97-AF65-F5344CB8AC3E}">
        <p14:creationId xmlns:p14="http://schemas.microsoft.com/office/powerpoint/2010/main" val="18797782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0B46AA6-225C-40CD-8DB8-53EAB1A3F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5. Ktorá vlajka patrí Grécku?</a:t>
            </a:r>
          </a:p>
        </p:txBody>
      </p:sp>
      <p:pic>
        <p:nvPicPr>
          <p:cNvPr id="3" name="Picture 6" descr="Výsledok vyhľadávania obrázkov pre dopyt grécko vlajka">
            <a:extLst>
              <a:ext uri="{FF2B5EF4-FFF2-40B4-BE49-F238E27FC236}">
                <a16:creationId xmlns:a16="http://schemas.microsoft.com/office/drawing/2014/main" id="{629F7F5A-0AB5-4804-A377-C79C56B02B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7608" y="2612272"/>
            <a:ext cx="2448072" cy="1633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Výsledok vyhľadávania obrázkov pre dopyt taliansko vlajka">
            <a:extLst>
              <a:ext uri="{FF2B5EF4-FFF2-40B4-BE49-F238E27FC236}">
                <a16:creationId xmlns:a16="http://schemas.microsoft.com/office/drawing/2014/main" id="{C64AA54A-64B1-476A-A12E-8AB574CAC5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4494" y="2612272"/>
            <a:ext cx="2448072" cy="1633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Výsledok vyhľadávania obrázkov pre dopyt fínsko vlajka">
            <a:extLst>
              <a:ext uri="{FF2B5EF4-FFF2-40B4-BE49-F238E27FC236}">
                <a16:creationId xmlns:a16="http://schemas.microsoft.com/office/drawing/2014/main" id="{4A141F91-42B9-4342-9995-ED1CAFE311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171" y="2612272"/>
            <a:ext cx="2676282" cy="1633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BlokTextu 4">
            <a:extLst>
              <a:ext uri="{FF2B5EF4-FFF2-40B4-BE49-F238E27FC236}">
                <a16:creationId xmlns:a16="http://schemas.microsoft.com/office/drawing/2014/main" id="{51ED3509-8CAB-4477-B9B9-598C13A0D0A4}"/>
              </a:ext>
            </a:extLst>
          </p:cNvPr>
          <p:cNvSpPr txBox="1"/>
          <p:nvPr/>
        </p:nvSpPr>
        <p:spPr>
          <a:xfrm>
            <a:off x="2019513" y="4529798"/>
            <a:ext cx="8159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4800" dirty="0"/>
              <a:t>A</a:t>
            </a:r>
          </a:p>
        </p:txBody>
      </p:sp>
      <p:sp>
        <p:nvSpPr>
          <p:cNvPr id="8" name="BlokTextu 7">
            <a:extLst>
              <a:ext uri="{FF2B5EF4-FFF2-40B4-BE49-F238E27FC236}">
                <a16:creationId xmlns:a16="http://schemas.microsoft.com/office/drawing/2014/main" id="{6BA5FA46-8C45-4FF5-A50D-B8D5187958B9}"/>
              </a:ext>
            </a:extLst>
          </p:cNvPr>
          <p:cNvSpPr txBox="1"/>
          <p:nvPr/>
        </p:nvSpPr>
        <p:spPr>
          <a:xfrm>
            <a:off x="5950567" y="4529797"/>
            <a:ext cx="8159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4800" dirty="0"/>
              <a:t>B</a:t>
            </a:r>
          </a:p>
        </p:txBody>
      </p:sp>
      <p:sp>
        <p:nvSpPr>
          <p:cNvPr id="9" name="BlokTextu 8">
            <a:extLst>
              <a:ext uri="{FF2B5EF4-FFF2-40B4-BE49-F238E27FC236}">
                <a16:creationId xmlns:a16="http://schemas.microsoft.com/office/drawing/2014/main" id="{EC62A95C-9838-4410-8613-1103DF61A14F}"/>
              </a:ext>
            </a:extLst>
          </p:cNvPr>
          <p:cNvSpPr txBox="1"/>
          <p:nvPr/>
        </p:nvSpPr>
        <p:spPr>
          <a:xfrm>
            <a:off x="9801900" y="4529796"/>
            <a:ext cx="8159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4800" dirty="0"/>
              <a:t>C</a:t>
            </a:r>
          </a:p>
        </p:txBody>
      </p:sp>
      <p:sp>
        <p:nvSpPr>
          <p:cNvPr id="10" name="Obdĺžnik 9">
            <a:extLst>
              <a:ext uri="{FF2B5EF4-FFF2-40B4-BE49-F238E27FC236}">
                <a16:creationId xmlns:a16="http://schemas.microsoft.com/office/drawing/2014/main" id="{7C343BCD-99B8-4D86-8317-5F8C85B55E2F}"/>
              </a:ext>
            </a:extLst>
          </p:cNvPr>
          <p:cNvSpPr/>
          <p:nvPr/>
        </p:nvSpPr>
        <p:spPr>
          <a:xfrm>
            <a:off x="9532407" y="4460461"/>
            <a:ext cx="1280159" cy="900332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0195769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67DDA2D-9C0F-43F2-A444-D673AF0EA0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6. Napíš 2 významné nerastné suroviny.</a:t>
            </a:r>
          </a:p>
        </p:txBody>
      </p:sp>
      <p:pic>
        <p:nvPicPr>
          <p:cNvPr id="3" name="Picture 2" descr="Výsledok vyhľadávania obrázkov pre dopyt Thassos mramor">
            <a:extLst>
              <a:ext uri="{FF2B5EF4-FFF2-40B4-BE49-F238E27FC236}">
                <a16:creationId xmlns:a16="http://schemas.microsoft.com/office/drawing/2014/main" id="{ADAC32A8-090E-480A-BBFE-C6F81CED48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1679" y="3805883"/>
            <a:ext cx="4640321" cy="2629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BlokTextu 3">
            <a:extLst>
              <a:ext uri="{FF2B5EF4-FFF2-40B4-BE49-F238E27FC236}">
                <a16:creationId xmlns:a16="http://schemas.microsoft.com/office/drawing/2014/main" id="{50968670-87F3-497F-9C0A-6D041C7E0C79}"/>
              </a:ext>
            </a:extLst>
          </p:cNvPr>
          <p:cNvSpPr txBox="1"/>
          <p:nvPr/>
        </p:nvSpPr>
        <p:spPr>
          <a:xfrm>
            <a:off x="2560319" y="2309956"/>
            <a:ext cx="74764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5400" dirty="0"/>
              <a:t>Mramor, Bauxit, Magnezit</a:t>
            </a:r>
          </a:p>
        </p:txBody>
      </p:sp>
    </p:spTree>
    <p:extLst>
      <p:ext uri="{BB962C8B-B14F-4D97-AF65-F5344CB8AC3E}">
        <p14:creationId xmlns:p14="http://schemas.microsoft.com/office/powerpoint/2010/main" val="36836148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7EDE1FA-B700-4799-A8D2-5857D0A5B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Zdroje: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04DB8CCA-C730-4134-BE12-B39C48E7AC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>
                <a:hlinkClick r:id="rId2"/>
              </a:rPr>
              <a:t>http://www.in2greece.com/blog/2007/05/maps-of-greek-islands.html</a:t>
            </a:r>
            <a:endParaRPr lang="sk-SK" dirty="0"/>
          </a:p>
          <a:p>
            <a:r>
              <a:rPr lang="sk-SK" dirty="0">
                <a:hlinkClick r:id="rId3"/>
              </a:rPr>
              <a:t>https://sk.wikipedia.org/wiki/Gr%C3%A9cko</a:t>
            </a:r>
            <a:endParaRPr lang="sk-SK" dirty="0"/>
          </a:p>
          <a:p>
            <a:r>
              <a:rPr lang="sk-SK" dirty="0">
                <a:hlinkClick r:id="rId4"/>
              </a:rPr>
              <a:t>http://www.freeworldmaps.net/europe/greece/map.html</a:t>
            </a:r>
            <a:endParaRPr lang="sk-SK" dirty="0"/>
          </a:p>
          <a:p>
            <a:endParaRPr lang="sk-SK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190348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FA92A8F-71FD-45DA-8B64-B0A16894032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914334" y="174797"/>
            <a:ext cx="2565009" cy="725535"/>
          </a:xfrm>
        </p:spPr>
        <p:txBody>
          <a:bodyPr/>
          <a:lstStyle/>
          <a:p>
            <a:r>
              <a:rPr lang="sk-SK" dirty="0"/>
              <a:t>Moria, ...</a:t>
            </a:r>
          </a:p>
        </p:txBody>
      </p:sp>
      <p:pic>
        <p:nvPicPr>
          <p:cNvPr id="21506" name="Picture 2" descr="Výsledok vyhľadávania obrázkov pre dopyt greece blank map">
            <a:extLst>
              <a:ext uri="{FF2B5EF4-FFF2-40B4-BE49-F238E27FC236}">
                <a16:creationId xmlns:a16="http://schemas.microsoft.com/office/drawing/2014/main" id="{88A2F3F7-BA95-45A3-8421-56ACCE230E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7680960" cy="6381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BlokTextu 3">
            <a:extLst>
              <a:ext uri="{FF2B5EF4-FFF2-40B4-BE49-F238E27FC236}">
                <a16:creationId xmlns:a16="http://schemas.microsoft.com/office/drawing/2014/main" id="{365178AA-DC08-4702-83EB-6DFD2FCA3FD4}"/>
              </a:ext>
            </a:extLst>
          </p:cNvPr>
          <p:cNvSpPr txBox="1"/>
          <p:nvPr/>
        </p:nvSpPr>
        <p:spPr>
          <a:xfrm>
            <a:off x="482991" y="3520175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3200" b="1" dirty="0"/>
              <a:t>1</a:t>
            </a:r>
          </a:p>
        </p:txBody>
      </p:sp>
      <p:sp>
        <p:nvSpPr>
          <p:cNvPr id="7" name="BlokTextu 6">
            <a:extLst>
              <a:ext uri="{FF2B5EF4-FFF2-40B4-BE49-F238E27FC236}">
                <a16:creationId xmlns:a16="http://schemas.microsoft.com/office/drawing/2014/main" id="{03A5FEBC-7EB4-4C42-8C71-503DAC30BD8E}"/>
              </a:ext>
            </a:extLst>
          </p:cNvPr>
          <p:cNvSpPr txBox="1"/>
          <p:nvPr/>
        </p:nvSpPr>
        <p:spPr>
          <a:xfrm>
            <a:off x="2540058" y="1376508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3200" b="1" dirty="0"/>
              <a:t>4</a:t>
            </a:r>
          </a:p>
        </p:txBody>
      </p:sp>
      <p:sp>
        <p:nvSpPr>
          <p:cNvPr id="8" name="BlokTextu 7">
            <a:extLst>
              <a:ext uri="{FF2B5EF4-FFF2-40B4-BE49-F238E27FC236}">
                <a16:creationId xmlns:a16="http://schemas.microsoft.com/office/drawing/2014/main" id="{AF43861B-2BBE-4508-8165-44F50FEDE1FD}"/>
              </a:ext>
            </a:extLst>
          </p:cNvPr>
          <p:cNvSpPr txBox="1"/>
          <p:nvPr/>
        </p:nvSpPr>
        <p:spPr>
          <a:xfrm>
            <a:off x="3912077" y="1084121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3200" b="1" dirty="0"/>
              <a:t>3</a:t>
            </a:r>
          </a:p>
        </p:txBody>
      </p:sp>
      <p:sp>
        <p:nvSpPr>
          <p:cNvPr id="9" name="BlokTextu 8">
            <a:extLst>
              <a:ext uri="{FF2B5EF4-FFF2-40B4-BE49-F238E27FC236}">
                <a16:creationId xmlns:a16="http://schemas.microsoft.com/office/drawing/2014/main" id="{60732350-7859-4B3F-B848-B265836E1457}"/>
              </a:ext>
            </a:extLst>
          </p:cNvPr>
          <p:cNvSpPr txBox="1"/>
          <p:nvPr/>
        </p:nvSpPr>
        <p:spPr>
          <a:xfrm>
            <a:off x="3309091" y="4669038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3200" b="1" dirty="0"/>
              <a:t>5</a:t>
            </a:r>
          </a:p>
        </p:txBody>
      </p:sp>
      <p:sp>
        <p:nvSpPr>
          <p:cNvPr id="10" name="BlokTextu 9">
            <a:extLst>
              <a:ext uri="{FF2B5EF4-FFF2-40B4-BE49-F238E27FC236}">
                <a16:creationId xmlns:a16="http://schemas.microsoft.com/office/drawing/2014/main" id="{10B62A5D-7498-46E4-803E-6754E5E0C926}"/>
              </a:ext>
            </a:extLst>
          </p:cNvPr>
          <p:cNvSpPr txBox="1"/>
          <p:nvPr/>
        </p:nvSpPr>
        <p:spPr>
          <a:xfrm>
            <a:off x="4108605" y="2313388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3200" b="1" dirty="0"/>
              <a:t>2</a:t>
            </a:r>
          </a:p>
        </p:txBody>
      </p:sp>
      <p:sp>
        <p:nvSpPr>
          <p:cNvPr id="11" name="BlokTextu 10">
            <a:extLst>
              <a:ext uri="{FF2B5EF4-FFF2-40B4-BE49-F238E27FC236}">
                <a16:creationId xmlns:a16="http://schemas.microsoft.com/office/drawing/2014/main" id="{19CEAA52-0B51-431F-BB23-CB3427DF7ED9}"/>
              </a:ext>
            </a:extLst>
          </p:cNvPr>
          <p:cNvSpPr txBox="1"/>
          <p:nvPr/>
        </p:nvSpPr>
        <p:spPr>
          <a:xfrm>
            <a:off x="3379430" y="900332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3200" b="1" dirty="0"/>
              <a:t>7</a:t>
            </a:r>
          </a:p>
        </p:txBody>
      </p:sp>
      <p:sp>
        <p:nvSpPr>
          <p:cNvPr id="12" name="BlokTextu 11">
            <a:extLst>
              <a:ext uri="{FF2B5EF4-FFF2-40B4-BE49-F238E27FC236}">
                <a16:creationId xmlns:a16="http://schemas.microsoft.com/office/drawing/2014/main" id="{33E61FA5-7ADF-47C9-8BF7-8ABAA6323643}"/>
              </a:ext>
            </a:extLst>
          </p:cNvPr>
          <p:cNvSpPr txBox="1"/>
          <p:nvPr/>
        </p:nvSpPr>
        <p:spPr>
          <a:xfrm>
            <a:off x="2233332" y="2898163"/>
            <a:ext cx="40588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3400" b="1" dirty="0"/>
              <a:t>6</a:t>
            </a:r>
          </a:p>
        </p:txBody>
      </p:sp>
      <p:sp>
        <p:nvSpPr>
          <p:cNvPr id="13" name="BlokTextu 12">
            <a:extLst>
              <a:ext uri="{FF2B5EF4-FFF2-40B4-BE49-F238E27FC236}">
                <a16:creationId xmlns:a16="http://schemas.microsoft.com/office/drawing/2014/main" id="{AF8E27BC-8052-4FE0-851A-A065EE87B04B}"/>
              </a:ext>
            </a:extLst>
          </p:cNvPr>
          <p:cNvSpPr txBox="1"/>
          <p:nvPr/>
        </p:nvSpPr>
        <p:spPr>
          <a:xfrm>
            <a:off x="6096000" y="5602195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3200" b="1" dirty="0"/>
              <a:t>8</a:t>
            </a:r>
          </a:p>
        </p:txBody>
      </p:sp>
      <p:sp>
        <p:nvSpPr>
          <p:cNvPr id="15" name="Zástupný objekt pre obsah 3">
            <a:extLst>
              <a:ext uri="{FF2B5EF4-FFF2-40B4-BE49-F238E27FC236}">
                <a16:creationId xmlns:a16="http://schemas.microsoft.com/office/drawing/2014/main" id="{166D5B02-4A71-4CBA-9246-214D505D9796}"/>
              </a:ext>
            </a:extLst>
          </p:cNvPr>
          <p:cNvSpPr txBox="1">
            <a:spLocks/>
          </p:cNvSpPr>
          <p:nvPr/>
        </p:nvSpPr>
        <p:spPr>
          <a:xfrm>
            <a:off x="7914334" y="1192719"/>
            <a:ext cx="4049152" cy="4826155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1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sk-SK" sz="3600" dirty="0">
                <a:solidFill>
                  <a:schemeClr val="tx1"/>
                </a:solidFill>
              </a:rPr>
              <a:t>Iónske more</a:t>
            </a:r>
          </a:p>
          <a:p>
            <a:pPr marL="457200" indent="-457200">
              <a:buFont typeface="+mj-lt"/>
              <a:buAutoNum type="arabicPeriod"/>
            </a:pPr>
            <a:r>
              <a:rPr lang="sk-SK" sz="3600" dirty="0">
                <a:solidFill>
                  <a:schemeClr val="tx1"/>
                </a:solidFill>
              </a:rPr>
              <a:t>Egejské more</a:t>
            </a:r>
          </a:p>
          <a:p>
            <a:pPr marL="457200" indent="-457200">
              <a:buFont typeface="+mj-lt"/>
              <a:buAutoNum type="arabicPeriod"/>
            </a:pPr>
            <a:r>
              <a:rPr lang="sk-SK" sz="3600" dirty="0">
                <a:solidFill>
                  <a:schemeClr val="tx1"/>
                </a:solidFill>
              </a:rPr>
              <a:t>Trácke more</a:t>
            </a:r>
          </a:p>
          <a:p>
            <a:pPr marL="457200" indent="-457200">
              <a:buFont typeface="+mj-lt"/>
              <a:buAutoNum type="arabicPeriod"/>
            </a:pPr>
            <a:r>
              <a:rPr lang="sk-SK" sz="3600" dirty="0">
                <a:solidFill>
                  <a:schemeClr val="tx1"/>
                </a:solidFill>
              </a:rPr>
              <a:t>Solúnsky záliv</a:t>
            </a:r>
          </a:p>
          <a:p>
            <a:pPr marL="457200" indent="-457200">
              <a:buFont typeface="+mj-lt"/>
              <a:buAutoNum type="arabicPeriod"/>
            </a:pPr>
            <a:r>
              <a:rPr lang="sk-SK" sz="3600" dirty="0">
                <a:solidFill>
                  <a:schemeClr val="tx1"/>
                </a:solidFill>
              </a:rPr>
              <a:t>Krétske more</a:t>
            </a:r>
          </a:p>
          <a:p>
            <a:pPr marL="457200" indent="-457200">
              <a:buFont typeface="+mj-lt"/>
              <a:buAutoNum type="arabicPeriod"/>
            </a:pPr>
            <a:r>
              <a:rPr lang="sk-SK" sz="3600" dirty="0">
                <a:solidFill>
                  <a:schemeClr val="tx1"/>
                </a:solidFill>
              </a:rPr>
              <a:t>Korintský záliv</a:t>
            </a:r>
          </a:p>
          <a:p>
            <a:pPr marL="457200" indent="-457200">
              <a:buFont typeface="+mj-lt"/>
              <a:buAutoNum type="arabicPeriod"/>
            </a:pPr>
            <a:r>
              <a:rPr lang="sk-SK" sz="3600" dirty="0" err="1">
                <a:solidFill>
                  <a:schemeClr val="tx1"/>
                </a:solidFill>
              </a:rPr>
              <a:t>Orfanský</a:t>
            </a:r>
            <a:r>
              <a:rPr lang="sk-SK" sz="3600" dirty="0">
                <a:solidFill>
                  <a:schemeClr val="tx1"/>
                </a:solidFill>
              </a:rPr>
              <a:t> záliv</a:t>
            </a:r>
          </a:p>
          <a:p>
            <a:pPr marL="457200" indent="-457200">
              <a:buFont typeface="+mj-lt"/>
              <a:buAutoNum type="arabicPeriod"/>
            </a:pPr>
            <a:r>
              <a:rPr lang="sk-SK" sz="3600" dirty="0">
                <a:solidFill>
                  <a:schemeClr val="tx1"/>
                </a:solidFill>
              </a:rPr>
              <a:t>Stredozemné more</a:t>
            </a:r>
            <a:endParaRPr lang="sk-SK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587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Súvisiaci obrázok">
            <a:extLst>
              <a:ext uri="{FF2B5EF4-FFF2-40B4-BE49-F238E27FC236}">
                <a16:creationId xmlns:a16="http://schemas.microsoft.com/office/drawing/2014/main" id="{FAA49068-94B4-4203-B00B-230A836EB1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873" y="154744"/>
            <a:ext cx="5720862" cy="6064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14C1D411-4957-4D01-935E-7B7578138983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407011" y="1237957"/>
            <a:ext cx="5487352" cy="4826155"/>
          </a:xfrm>
        </p:spPr>
        <p:txBody>
          <a:bodyPr>
            <a:normAutofit fontScale="700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sk-SK" sz="3600" dirty="0">
                <a:solidFill>
                  <a:schemeClr val="tx1"/>
                </a:solidFill>
              </a:rPr>
              <a:t>Balkánsky polostrov (Balkán)</a:t>
            </a:r>
          </a:p>
          <a:p>
            <a:pPr marL="457200" indent="-457200">
              <a:buFont typeface="+mj-lt"/>
              <a:buAutoNum type="arabicPeriod"/>
            </a:pPr>
            <a:r>
              <a:rPr lang="sk-SK" sz="3600" dirty="0">
                <a:solidFill>
                  <a:schemeClr val="tx1"/>
                </a:solidFill>
              </a:rPr>
              <a:t>Peloponézsky polostrov (Peloponéz)</a:t>
            </a:r>
          </a:p>
          <a:p>
            <a:pPr marL="457200" indent="-457200">
              <a:buFont typeface="+mj-lt"/>
              <a:buAutoNum type="arabicPeriod"/>
            </a:pPr>
            <a:r>
              <a:rPr lang="sk-SK" sz="3600" dirty="0">
                <a:solidFill>
                  <a:schemeClr val="tx1"/>
                </a:solidFill>
              </a:rPr>
              <a:t>Kréta</a:t>
            </a:r>
          </a:p>
          <a:p>
            <a:pPr marL="457200" indent="-457200">
              <a:buFont typeface="+mj-lt"/>
              <a:buAutoNum type="arabicPeriod"/>
            </a:pPr>
            <a:r>
              <a:rPr lang="sk-SK" sz="3600" dirty="0">
                <a:solidFill>
                  <a:schemeClr val="tx1"/>
                </a:solidFill>
              </a:rPr>
              <a:t>Iónske ostrovy</a:t>
            </a:r>
          </a:p>
          <a:p>
            <a:pPr marL="457200" indent="-457200">
              <a:buFont typeface="+mj-lt"/>
              <a:buAutoNum type="arabicPeriod"/>
            </a:pPr>
            <a:r>
              <a:rPr lang="sk-SK" sz="3600" dirty="0">
                <a:solidFill>
                  <a:schemeClr val="bg2"/>
                </a:solidFill>
              </a:rPr>
              <a:t>Ostrov </a:t>
            </a:r>
            <a:r>
              <a:rPr lang="sk-SK" sz="3600" dirty="0" err="1">
                <a:solidFill>
                  <a:schemeClr val="bg2"/>
                </a:solidFill>
              </a:rPr>
              <a:t>Aigina</a:t>
            </a:r>
            <a:r>
              <a:rPr lang="sk-SK" sz="3600" dirty="0">
                <a:solidFill>
                  <a:schemeClr val="bg2"/>
                </a:solidFill>
              </a:rPr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sk-SK" sz="3600" dirty="0">
                <a:solidFill>
                  <a:schemeClr val="tx1"/>
                </a:solidFill>
              </a:rPr>
              <a:t>Ostrov </a:t>
            </a:r>
            <a:r>
              <a:rPr lang="sk-SK" sz="3600" dirty="0" err="1">
                <a:solidFill>
                  <a:schemeClr val="tx1"/>
                </a:solidFill>
              </a:rPr>
              <a:t>Eubója</a:t>
            </a:r>
            <a:r>
              <a:rPr lang="sk-SK" sz="3600" dirty="0">
                <a:solidFill>
                  <a:schemeClr val="tx1"/>
                </a:solidFill>
              </a:rPr>
              <a:t> (</a:t>
            </a:r>
            <a:r>
              <a:rPr lang="sk-SK" sz="3600" dirty="0" err="1">
                <a:solidFill>
                  <a:schemeClr val="tx1"/>
                </a:solidFill>
              </a:rPr>
              <a:t>Evvoia</a:t>
            </a:r>
            <a:r>
              <a:rPr lang="sk-SK" sz="3600" dirty="0">
                <a:solidFill>
                  <a:schemeClr val="tx1"/>
                </a:solidFill>
              </a:rPr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sk-SK" sz="3600" dirty="0">
                <a:solidFill>
                  <a:schemeClr val="tx1"/>
                </a:solidFill>
              </a:rPr>
              <a:t>Severné </a:t>
            </a:r>
            <a:r>
              <a:rPr lang="sk-SK" sz="3600" dirty="0" err="1">
                <a:solidFill>
                  <a:schemeClr val="tx1"/>
                </a:solidFill>
              </a:rPr>
              <a:t>Sporady</a:t>
            </a:r>
            <a:endParaRPr lang="sk-SK" sz="3600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sk-SK" sz="3600" dirty="0">
                <a:solidFill>
                  <a:schemeClr val="tx1"/>
                </a:solidFill>
              </a:rPr>
              <a:t>Egejské ostrovy</a:t>
            </a:r>
          </a:p>
          <a:p>
            <a:pPr marL="457200" indent="-457200">
              <a:buFont typeface="+mj-lt"/>
              <a:buAutoNum type="arabicPeriod"/>
            </a:pPr>
            <a:r>
              <a:rPr lang="sk-SK" sz="3600" dirty="0" err="1">
                <a:solidFill>
                  <a:schemeClr val="tx1"/>
                </a:solidFill>
              </a:rPr>
              <a:t>Kyklady</a:t>
            </a:r>
            <a:endParaRPr lang="sk-SK" sz="3600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sk-SK" sz="3600" dirty="0" err="1">
                <a:solidFill>
                  <a:schemeClr val="tx1"/>
                </a:solidFill>
              </a:rPr>
              <a:t>Dodekanézy</a:t>
            </a:r>
            <a:r>
              <a:rPr lang="sk-SK" sz="3600" dirty="0">
                <a:solidFill>
                  <a:schemeClr val="tx1"/>
                </a:solidFill>
              </a:rPr>
              <a:t> (Južné </a:t>
            </a:r>
            <a:r>
              <a:rPr lang="sk-SK" sz="3600" dirty="0" err="1">
                <a:solidFill>
                  <a:schemeClr val="tx1"/>
                </a:solidFill>
              </a:rPr>
              <a:t>Sporady</a:t>
            </a:r>
            <a:r>
              <a:rPr lang="sk-SK" sz="3600" dirty="0">
                <a:solidFill>
                  <a:schemeClr val="tx1"/>
                </a:solidFill>
              </a:rPr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sk-SK" sz="3600" dirty="0">
                <a:solidFill>
                  <a:schemeClr val="tx1"/>
                </a:solidFill>
              </a:rPr>
              <a:t>Polostrov </a:t>
            </a:r>
            <a:r>
              <a:rPr lang="sk-SK" sz="3600" dirty="0" err="1">
                <a:solidFill>
                  <a:schemeClr val="tx1"/>
                </a:solidFill>
              </a:rPr>
              <a:t>Chalkidiki</a:t>
            </a:r>
            <a:endParaRPr lang="sk-SK" sz="3600" dirty="0">
              <a:solidFill>
                <a:schemeClr val="tx1"/>
              </a:solidFill>
            </a:endParaRPr>
          </a:p>
        </p:txBody>
      </p:sp>
      <p:sp>
        <p:nvSpPr>
          <p:cNvPr id="7" name="Nadpis 1">
            <a:extLst>
              <a:ext uri="{FF2B5EF4-FFF2-40B4-BE49-F238E27FC236}">
                <a16:creationId xmlns:a16="http://schemas.microsoft.com/office/drawing/2014/main" id="{8312D1AE-776B-4D5D-9164-187BE9540915}"/>
              </a:ext>
            </a:extLst>
          </p:cNvPr>
          <p:cNvSpPr txBox="1">
            <a:spLocks/>
          </p:cNvSpPr>
          <p:nvPr/>
        </p:nvSpPr>
        <p:spPr>
          <a:xfrm>
            <a:off x="407011" y="286603"/>
            <a:ext cx="4853354" cy="95135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dirty="0"/>
              <a:t>Ostrovy, polostrovy</a:t>
            </a:r>
          </a:p>
        </p:txBody>
      </p:sp>
      <p:sp>
        <p:nvSpPr>
          <p:cNvPr id="6" name="BlokTextu 5">
            <a:extLst>
              <a:ext uri="{FF2B5EF4-FFF2-40B4-BE49-F238E27FC236}">
                <a16:creationId xmlns:a16="http://schemas.microsoft.com/office/drawing/2014/main" id="{383F8289-99BD-42BC-95AB-655595FE0D5C}"/>
              </a:ext>
            </a:extLst>
          </p:cNvPr>
          <p:cNvSpPr txBox="1"/>
          <p:nvPr/>
        </p:nvSpPr>
        <p:spPr>
          <a:xfrm>
            <a:off x="8386856" y="945569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3200" b="1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851281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Greece Physical Map">
            <a:extLst>
              <a:ext uri="{FF2B5EF4-FFF2-40B4-BE49-F238E27FC236}">
                <a16:creationId xmlns:a16="http://schemas.microsoft.com/office/drawing/2014/main" id="{B3641386-7F10-4CBD-A10E-9FB411DCA3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264" y="199021"/>
            <a:ext cx="6167284" cy="60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Nadpis 3">
            <a:extLst>
              <a:ext uri="{FF2B5EF4-FFF2-40B4-BE49-F238E27FC236}">
                <a16:creationId xmlns:a16="http://schemas.microsoft.com/office/drawing/2014/main" id="{B173EC96-CD84-45F2-8236-2E0C270D919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766756" y="402641"/>
            <a:ext cx="2627630" cy="701673"/>
          </a:xfrm>
        </p:spPr>
        <p:txBody>
          <a:bodyPr>
            <a:normAutofit fontScale="90000"/>
          </a:bodyPr>
          <a:lstStyle/>
          <a:p>
            <a:r>
              <a:rPr lang="sk-SK" b="1" dirty="0"/>
              <a:t>Povrch</a:t>
            </a:r>
          </a:p>
        </p:txBody>
      </p:sp>
      <p:sp>
        <p:nvSpPr>
          <p:cNvPr id="6" name="Zástupný objekt pre obsah 5">
            <a:extLst>
              <a:ext uri="{FF2B5EF4-FFF2-40B4-BE49-F238E27FC236}">
                <a16:creationId xmlns:a16="http://schemas.microsoft.com/office/drawing/2014/main" id="{92040667-917D-479E-807B-17336AC1ACE9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6766756" y="1219906"/>
            <a:ext cx="4768752" cy="453378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k-SK" dirty="0" err="1">
                <a:solidFill>
                  <a:schemeClr val="tx1"/>
                </a:solidFill>
                <a:highlight>
                  <a:srgbClr val="FFFF00"/>
                </a:highlight>
              </a:rPr>
              <a:t>Pindos</a:t>
            </a:r>
            <a:r>
              <a:rPr lang="sk-SK" dirty="0">
                <a:solidFill>
                  <a:schemeClr val="tx1"/>
                </a:solidFill>
                <a:highlight>
                  <a:srgbClr val="FFFF00"/>
                </a:highlight>
              </a:rPr>
              <a:t> (</a:t>
            </a:r>
            <a:r>
              <a:rPr lang="sk-SK" dirty="0" err="1">
                <a:solidFill>
                  <a:schemeClr val="tx1"/>
                </a:solidFill>
                <a:highlight>
                  <a:srgbClr val="FFFF00"/>
                </a:highlight>
              </a:rPr>
              <a:t>Pindus</a:t>
            </a:r>
            <a:r>
              <a:rPr lang="sk-SK" dirty="0">
                <a:solidFill>
                  <a:schemeClr val="tx1"/>
                </a:solidFill>
                <a:highlight>
                  <a:srgbClr val="FFFF00"/>
                </a:highlight>
              </a:rPr>
              <a:t>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k-SK" dirty="0">
                <a:solidFill>
                  <a:schemeClr val="tx1"/>
                </a:solidFill>
                <a:highlight>
                  <a:srgbClr val="FFFF00"/>
                </a:highlight>
              </a:rPr>
              <a:t>Olymp </a:t>
            </a:r>
            <a:r>
              <a:rPr lang="sk-SK" dirty="0">
                <a:solidFill>
                  <a:schemeClr val="tx1"/>
                </a:solidFill>
              </a:rPr>
              <a:t>2919 m </a:t>
            </a:r>
            <a:r>
              <a:rPr lang="sk-SK" dirty="0" err="1">
                <a:solidFill>
                  <a:schemeClr val="tx1"/>
                </a:solidFill>
              </a:rPr>
              <a:t>n.m</a:t>
            </a:r>
            <a:r>
              <a:rPr lang="sk-SK" dirty="0">
                <a:solidFill>
                  <a:schemeClr val="tx1"/>
                </a:solidFill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k-SK" dirty="0">
                <a:solidFill>
                  <a:schemeClr val="tx1"/>
                </a:solidFill>
                <a:highlight>
                  <a:srgbClr val="FFFF00"/>
                </a:highlight>
              </a:rPr>
              <a:t>Rodopy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k-SK" dirty="0">
                <a:solidFill>
                  <a:schemeClr val="tx1"/>
                </a:solidFill>
                <a:highlight>
                  <a:srgbClr val="FFFF00"/>
                </a:highlight>
              </a:rPr>
              <a:t>Macedónska nížina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k-SK" dirty="0">
                <a:solidFill>
                  <a:schemeClr val="tx1"/>
                </a:solidFill>
              </a:rPr>
              <a:t>80% krajiny sú hor a kopce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k-SK" dirty="0">
                <a:solidFill>
                  <a:schemeClr val="tx1"/>
                </a:solidFill>
              </a:rPr>
              <a:t>Horstvo: HELENIDY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k-SK" dirty="0">
                <a:solidFill>
                  <a:schemeClr val="tx1"/>
                </a:solidFill>
              </a:rPr>
              <a:t>Horstvo pokračuje prostredníctvom Peloponézu, malých ostrovov až na Krétu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k-SK" dirty="0">
                <a:solidFill>
                  <a:schemeClr val="tx1"/>
                </a:solidFill>
              </a:rPr>
              <a:t>Ostrovy: vrcholy podvodných hôr, predĺženie pevniny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k-SK" dirty="0">
                <a:solidFill>
                  <a:schemeClr val="tx1"/>
                </a:solidFill>
              </a:rPr>
              <a:t>Z krajiny: jazerá a mokrade</a:t>
            </a:r>
          </a:p>
        </p:txBody>
      </p:sp>
      <p:sp>
        <p:nvSpPr>
          <p:cNvPr id="7" name="Ovál 6">
            <a:extLst>
              <a:ext uri="{FF2B5EF4-FFF2-40B4-BE49-F238E27FC236}">
                <a16:creationId xmlns:a16="http://schemas.microsoft.com/office/drawing/2014/main" id="{124C1AAD-F299-4BB0-A080-F6CA240ACA58}"/>
              </a:ext>
            </a:extLst>
          </p:cNvPr>
          <p:cNvSpPr/>
          <p:nvPr/>
        </p:nvSpPr>
        <p:spPr>
          <a:xfrm rot="20403321">
            <a:off x="1266092" y="1821851"/>
            <a:ext cx="1041010" cy="153337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9" name="Ovál 8">
            <a:extLst>
              <a:ext uri="{FF2B5EF4-FFF2-40B4-BE49-F238E27FC236}">
                <a16:creationId xmlns:a16="http://schemas.microsoft.com/office/drawing/2014/main" id="{BEB38FCD-F666-4578-8103-7021368978E8}"/>
              </a:ext>
            </a:extLst>
          </p:cNvPr>
          <p:cNvSpPr/>
          <p:nvPr/>
        </p:nvSpPr>
        <p:spPr>
          <a:xfrm rot="20403321">
            <a:off x="2106953" y="1627406"/>
            <a:ext cx="461084" cy="44822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" name="Ovál 9">
            <a:extLst>
              <a:ext uri="{FF2B5EF4-FFF2-40B4-BE49-F238E27FC236}">
                <a16:creationId xmlns:a16="http://schemas.microsoft.com/office/drawing/2014/main" id="{55A66FD2-3A36-4936-8003-DAC1DF50B8BF}"/>
              </a:ext>
            </a:extLst>
          </p:cNvPr>
          <p:cNvSpPr/>
          <p:nvPr/>
        </p:nvSpPr>
        <p:spPr>
          <a:xfrm rot="20803178">
            <a:off x="2081204" y="891993"/>
            <a:ext cx="1984898" cy="44822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1" name="Ovál 10">
            <a:extLst>
              <a:ext uri="{FF2B5EF4-FFF2-40B4-BE49-F238E27FC236}">
                <a16:creationId xmlns:a16="http://schemas.microsoft.com/office/drawing/2014/main" id="{E47A0AD3-19EE-478B-89F2-D41FDD61B080}"/>
              </a:ext>
            </a:extLst>
          </p:cNvPr>
          <p:cNvSpPr/>
          <p:nvPr/>
        </p:nvSpPr>
        <p:spPr>
          <a:xfrm rot="20803178">
            <a:off x="3236350" y="190765"/>
            <a:ext cx="995736" cy="59902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017597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4E56B95-8B3B-4F28-84EC-E652B9037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Podnebie, vegetácia, živočíšstvo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7CAA4FA2-9A74-4F34-93B1-93D38CB680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241280" cy="1980678"/>
          </a:xfrm>
        </p:spPr>
        <p:txBody>
          <a:bodyPr>
            <a:normAutofit/>
          </a:bodyPr>
          <a:lstStyle/>
          <a:p>
            <a:pPr algn="ctr">
              <a:buFont typeface="Wingdings" panose="05000000000000000000" pitchFamily="2" charset="2"/>
              <a:buChar char="q"/>
            </a:pPr>
            <a:r>
              <a:rPr lang="sk-SK" dirty="0">
                <a:solidFill>
                  <a:schemeClr val="tx1"/>
                </a:solidFill>
                <a:highlight>
                  <a:srgbClr val="FFFF00"/>
                </a:highlight>
              </a:rPr>
              <a:t> subtropická, horská až mierna klíma</a:t>
            </a:r>
          </a:p>
          <a:p>
            <a:pPr algn="ctr">
              <a:buFont typeface="Wingdings" panose="05000000000000000000" pitchFamily="2" charset="2"/>
              <a:buChar char="q"/>
            </a:pPr>
            <a:r>
              <a:rPr lang="sk-SK" dirty="0">
                <a:solidFill>
                  <a:schemeClr val="tx1"/>
                </a:solidFill>
              </a:rPr>
              <a:t>  bohatá vegetácia - od subtropickej krajiny, po ihličnaté lesy v horách</a:t>
            </a:r>
          </a:p>
          <a:p>
            <a:pPr algn="ctr">
              <a:buFont typeface="Wingdings" panose="05000000000000000000" pitchFamily="2" charset="2"/>
              <a:buChar char="q"/>
            </a:pPr>
            <a:r>
              <a:rPr lang="sk-SK" dirty="0">
                <a:solidFill>
                  <a:schemeClr val="tx1"/>
                </a:solidFill>
              </a:rPr>
              <a:t> medveď hnedý, rys, vlci, srny, divé kozy, líšky, divé prasa</a:t>
            </a:r>
          </a:p>
          <a:p>
            <a:pPr algn="ctr">
              <a:buFont typeface="Wingdings" panose="05000000000000000000" pitchFamily="2" charset="2"/>
              <a:buChar char="q"/>
            </a:pPr>
            <a:r>
              <a:rPr lang="sk-SK" dirty="0">
                <a:solidFill>
                  <a:schemeClr val="tx1"/>
                </a:solidFill>
              </a:rPr>
              <a:t> tulene, morské korytnačky, delfíny </a:t>
            </a:r>
          </a:p>
        </p:txBody>
      </p:sp>
      <p:pic>
        <p:nvPicPr>
          <p:cNvPr id="22530" name="Picture 2" descr="Výsledok vyhľadávania obrázkov pre dopyt zakynthos turtles">
            <a:extLst>
              <a:ext uri="{FF2B5EF4-FFF2-40B4-BE49-F238E27FC236}">
                <a16:creationId xmlns:a16="http://schemas.microsoft.com/office/drawing/2014/main" id="{EEE84260-5B86-44DE-B349-B7D7EBE728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84" y="3701845"/>
            <a:ext cx="4457291" cy="250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2" name="Picture 4" descr="Súvisiaci obrázok">
            <a:extLst>
              <a:ext uri="{FF2B5EF4-FFF2-40B4-BE49-F238E27FC236}">
                <a16:creationId xmlns:a16="http://schemas.microsoft.com/office/drawing/2014/main" id="{B0F89847-6B8B-4B54-AC9F-4D8E79D2B2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3069" y="3569509"/>
            <a:ext cx="4928931" cy="3288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1394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objekt pre obsah 6">
            <a:extLst>
              <a:ext uri="{FF2B5EF4-FFF2-40B4-BE49-F238E27FC236}">
                <a16:creationId xmlns:a16="http://schemas.microsoft.com/office/drawing/2014/main" id="{73324CDA-344F-4489-98F7-BA5015F7FD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0843" y="1845734"/>
            <a:ext cx="6725439" cy="4259644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k-SK" dirty="0">
                <a:solidFill>
                  <a:schemeClr val="tx1"/>
                </a:solidFill>
                <a:highlight>
                  <a:srgbClr val="FFFF00"/>
                </a:highlight>
              </a:rPr>
              <a:t> chov </a:t>
            </a:r>
            <a:r>
              <a:rPr lang="sk-SK" b="1" dirty="0">
                <a:solidFill>
                  <a:schemeClr val="tx1"/>
                </a:solidFill>
                <a:highlight>
                  <a:srgbClr val="FFFF00"/>
                </a:highlight>
              </a:rPr>
              <a:t>oviec a kôz </a:t>
            </a:r>
            <a:r>
              <a:rPr lang="sk-SK" dirty="0">
                <a:solidFill>
                  <a:schemeClr val="tx1"/>
                </a:solidFill>
                <a:highlight>
                  <a:srgbClr val="FFFF00"/>
                </a:highlight>
              </a:rPr>
              <a:t>(pasienky)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k-SK" dirty="0">
                <a:solidFill>
                  <a:schemeClr val="tx1"/>
                </a:solidFill>
              </a:rPr>
              <a:t> obilie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k-SK" dirty="0">
                <a:solidFill>
                  <a:schemeClr val="tx1"/>
                </a:solidFill>
                <a:highlight>
                  <a:srgbClr val="FFFF00"/>
                </a:highlight>
              </a:rPr>
              <a:t> subtropické plodiny – </a:t>
            </a:r>
            <a:r>
              <a:rPr lang="sk-SK" b="1" dirty="0">
                <a:solidFill>
                  <a:schemeClr val="tx1"/>
                </a:solidFill>
                <a:highlight>
                  <a:srgbClr val="FFFF00"/>
                </a:highlight>
              </a:rPr>
              <a:t>vinič, olivovník</a:t>
            </a:r>
            <a:r>
              <a:rPr lang="sk-SK" dirty="0">
                <a:solidFill>
                  <a:schemeClr val="tx1"/>
                </a:solidFill>
                <a:highlight>
                  <a:srgbClr val="FFFF00"/>
                </a:highlight>
              </a:rPr>
              <a:t>, </a:t>
            </a:r>
            <a:r>
              <a:rPr lang="sk-SK" dirty="0">
                <a:solidFill>
                  <a:schemeClr val="tx1"/>
                </a:solidFill>
              </a:rPr>
              <a:t>figovník, citrusy, </a:t>
            </a:r>
            <a:br>
              <a:rPr lang="sk-SK" dirty="0">
                <a:solidFill>
                  <a:schemeClr val="tx1"/>
                </a:solidFill>
              </a:rPr>
            </a:br>
            <a:r>
              <a:rPr lang="sk-SK" dirty="0">
                <a:solidFill>
                  <a:schemeClr val="tx1"/>
                </a:solidFill>
              </a:rPr>
              <a:t>tabak, bavlna, melóny, figy, orechy, zelenina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k-SK" dirty="0" err="1">
                <a:solidFill>
                  <a:schemeClr val="tx1"/>
                </a:solidFill>
                <a:highlight>
                  <a:srgbClr val="FFFF00"/>
                </a:highlight>
              </a:rPr>
              <a:t>Feta</a:t>
            </a:r>
            <a:r>
              <a:rPr lang="sk-SK" dirty="0">
                <a:solidFill>
                  <a:schemeClr val="tx1"/>
                </a:solidFill>
                <a:highlight>
                  <a:srgbClr val="FFFF00"/>
                </a:highlight>
              </a:rPr>
              <a:t> syr, jogurty, džemy, med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k-SK" dirty="0">
                <a:solidFill>
                  <a:schemeClr val="tx1"/>
                </a:solidFill>
              </a:rPr>
              <a:t> rybolov, sušené ryby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k-SK" dirty="0">
                <a:solidFill>
                  <a:schemeClr val="tx1"/>
                </a:solidFill>
                <a:highlight>
                  <a:srgbClr val="FFFF00"/>
                </a:highlight>
              </a:rPr>
              <a:t> </a:t>
            </a:r>
            <a:r>
              <a:rPr lang="sk-SK" b="1" dirty="0">
                <a:solidFill>
                  <a:schemeClr val="tx1"/>
                </a:solidFill>
                <a:highlight>
                  <a:srgbClr val="FFFF00"/>
                </a:highlight>
              </a:rPr>
              <a:t>sušené hrozienka (</a:t>
            </a:r>
            <a:r>
              <a:rPr lang="sk-SK" b="1" dirty="0" err="1">
                <a:solidFill>
                  <a:schemeClr val="tx1"/>
                </a:solidFill>
                <a:highlight>
                  <a:srgbClr val="FFFF00"/>
                </a:highlight>
              </a:rPr>
              <a:t>Korintky</a:t>
            </a:r>
            <a:r>
              <a:rPr lang="sk-SK" b="1" dirty="0">
                <a:solidFill>
                  <a:schemeClr val="tx1"/>
                </a:solidFill>
                <a:highlight>
                  <a:srgbClr val="FFFF00"/>
                </a:highlight>
              </a:rPr>
              <a:t>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k-SK" dirty="0">
                <a:solidFill>
                  <a:schemeClr val="tx1"/>
                </a:solidFill>
                <a:highlight>
                  <a:srgbClr val="FFFF00"/>
                </a:highlight>
              </a:rPr>
              <a:t> </a:t>
            </a:r>
            <a:r>
              <a:rPr lang="sk-SK" b="1" dirty="0">
                <a:solidFill>
                  <a:schemeClr val="tx1"/>
                </a:solidFill>
                <a:highlight>
                  <a:srgbClr val="FFFF00"/>
                </a:highlight>
              </a:rPr>
              <a:t>lov morských húb </a:t>
            </a:r>
            <a:r>
              <a:rPr lang="sk-SK" dirty="0">
                <a:solidFill>
                  <a:schemeClr val="tx1"/>
                </a:solidFill>
              </a:rPr>
              <a:t>(Južné </a:t>
            </a:r>
            <a:r>
              <a:rPr lang="sk-SK" dirty="0" err="1">
                <a:solidFill>
                  <a:schemeClr val="tx1"/>
                </a:solidFill>
              </a:rPr>
              <a:t>Sporady</a:t>
            </a:r>
            <a:r>
              <a:rPr lang="sk-SK" dirty="0">
                <a:solidFill>
                  <a:schemeClr val="tx1"/>
                </a:solidFill>
              </a:rPr>
              <a:t>) – hlavný zdroj obživy obyvateľov na týchto ostrovoch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k-SK" dirty="0">
                <a:solidFill>
                  <a:schemeClr val="tx1"/>
                </a:solidFill>
              </a:rPr>
              <a:t>hovädzí dobytok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k-SK" dirty="0" err="1">
                <a:solidFill>
                  <a:schemeClr val="tx1"/>
                </a:solidFill>
              </a:rPr>
              <a:t>Chalva</a:t>
            </a:r>
            <a:r>
              <a:rPr lang="sk-SK" dirty="0">
                <a:solidFill>
                  <a:schemeClr val="tx1"/>
                </a:solidFill>
              </a:rPr>
              <a:t>, </a:t>
            </a:r>
            <a:r>
              <a:rPr lang="sk-SK" dirty="0" err="1">
                <a:solidFill>
                  <a:schemeClr val="tx1"/>
                </a:solidFill>
              </a:rPr>
              <a:t>Ouzo</a:t>
            </a:r>
            <a:r>
              <a:rPr lang="sk-SK" dirty="0">
                <a:solidFill>
                  <a:schemeClr val="tx1"/>
                </a:solidFill>
              </a:rPr>
              <a:t>, </a:t>
            </a:r>
            <a:r>
              <a:rPr lang="sk-SK" dirty="0" err="1">
                <a:solidFill>
                  <a:schemeClr val="tx1"/>
                </a:solidFill>
              </a:rPr>
              <a:t>Tzatziki</a:t>
            </a:r>
            <a:r>
              <a:rPr lang="sk-SK" dirty="0">
                <a:solidFill>
                  <a:schemeClr val="tx1"/>
                </a:solidFill>
              </a:rPr>
              <a:t> , ....</a:t>
            </a:r>
          </a:p>
        </p:txBody>
      </p:sp>
      <p:pic>
        <p:nvPicPr>
          <p:cNvPr id="26626" name="Picture 2" descr="Výsledok vyhľadávania obrázkov pre dopyt korintky">
            <a:extLst>
              <a:ext uri="{FF2B5EF4-FFF2-40B4-BE49-F238E27FC236}">
                <a16:creationId xmlns:a16="http://schemas.microsoft.com/office/drawing/2014/main" id="{94412EB3-F05F-41FB-9376-88DA0A4B6C4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61"/>
          <a:stretch/>
        </p:blipFill>
        <p:spPr bwMode="auto">
          <a:xfrm>
            <a:off x="9608981" y="28722"/>
            <a:ext cx="2408845" cy="2447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8" name="Picture 4" descr="Výsledok vyhľadávania obrázkov pre dopyt greece agriculture product">
            <a:extLst>
              <a:ext uri="{FF2B5EF4-FFF2-40B4-BE49-F238E27FC236}">
                <a16:creationId xmlns:a16="http://schemas.microsoft.com/office/drawing/2014/main" id="{41384173-FDB1-4ADD-82CA-319E502F41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250" y="4381499"/>
            <a:ext cx="3684345" cy="2456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0" name="Picture 6" descr="Výsledok vyhľadávania obrázkov pre dopyt greece products">
            <a:extLst>
              <a:ext uri="{FF2B5EF4-FFF2-40B4-BE49-F238E27FC236}">
                <a16:creationId xmlns:a16="http://schemas.microsoft.com/office/drawing/2014/main" id="{A6F81096-E02A-4A31-BB20-371865B819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9333" y="2476501"/>
            <a:ext cx="4402262" cy="1897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2" name="Picture 8" descr="Výsledok vyhľadávania obrázkov pre dopyt ouzo">
            <a:extLst>
              <a:ext uri="{FF2B5EF4-FFF2-40B4-BE49-F238E27FC236}">
                <a16:creationId xmlns:a16="http://schemas.microsoft.com/office/drawing/2014/main" id="{1B7DAAB0-43F8-4828-B5BE-D00B879589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788" y="150576"/>
            <a:ext cx="2657424" cy="3706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4" name="Picture 10" descr="Výsledok vyhľadávania obrázkov pre dopyt feta">
            <a:extLst>
              <a:ext uri="{FF2B5EF4-FFF2-40B4-BE49-F238E27FC236}">
                <a16:creationId xmlns:a16="http://schemas.microsoft.com/office/drawing/2014/main" id="{7C54EBF9-C41B-4158-8BC6-692B55C008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3" t="8410" r="10060" b="4180"/>
          <a:stretch/>
        </p:blipFill>
        <p:spPr bwMode="auto">
          <a:xfrm>
            <a:off x="81314" y="28722"/>
            <a:ext cx="1744394" cy="1366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6" name="Picture 12" descr="Naschmarkt Wien 2009 PD 20091008 031.JPG">
            <a:extLst>
              <a:ext uri="{FF2B5EF4-FFF2-40B4-BE49-F238E27FC236}">
                <a16:creationId xmlns:a16="http://schemas.microsoft.com/office/drawing/2014/main" id="{C754C077-EF30-4DB9-B856-6F3DB48938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6806" y="5080661"/>
            <a:ext cx="2610444" cy="1741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Nadpis 5">
            <a:extLst>
              <a:ext uri="{FF2B5EF4-FFF2-40B4-BE49-F238E27FC236}">
                <a16:creationId xmlns:a16="http://schemas.microsoft.com/office/drawing/2014/main" id="{22544CEC-7417-4156-8E9C-712279EC3B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5331655" cy="1450757"/>
          </a:xfrm>
        </p:spPr>
        <p:txBody>
          <a:bodyPr/>
          <a:lstStyle/>
          <a:p>
            <a:r>
              <a:rPr lang="sk-SK" dirty="0"/>
              <a:t>Poľnohospodárstvo</a:t>
            </a:r>
          </a:p>
        </p:txBody>
      </p:sp>
    </p:spTree>
    <p:extLst>
      <p:ext uri="{BB962C8B-B14F-4D97-AF65-F5344CB8AC3E}">
        <p14:creationId xmlns:p14="http://schemas.microsoft.com/office/powerpoint/2010/main" val="1956818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99CA34A-FD6C-4C49-AB27-C0A7C195195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47003" y="564770"/>
            <a:ext cx="3634154" cy="701674"/>
          </a:xfrm>
        </p:spPr>
        <p:txBody>
          <a:bodyPr>
            <a:normAutofit fontScale="90000"/>
          </a:bodyPr>
          <a:lstStyle/>
          <a:p>
            <a:r>
              <a:rPr lang="sk-SK" dirty="0"/>
              <a:t>Hospodárstvo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260185B4-0E96-4155-B2B4-398F52BD4FA6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347003" y="1919668"/>
            <a:ext cx="10864948" cy="4022725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sk-SK" sz="2400" dirty="0">
                <a:solidFill>
                  <a:schemeClr val="tx1"/>
                </a:solidFill>
                <a:highlight>
                  <a:srgbClr val="FFFF00"/>
                </a:highlight>
              </a:rPr>
              <a:t> MRAMOR, BAUXIT, MAGNEZIT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sk-SK" sz="2400" dirty="0">
                <a:solidFill>
                  <a:schemeClr val="tx1"/>
                </a:solidFill>
              </a:rPr>
              <a:t> Ostatné nerastné suroviny len v malom množstve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sk-SK" sz="2400" dirty="0">
                <a:solidFill>
                  <a:schemeClr val="tx1"/>
                </a:solidFill>
                <a:highlight>
                  <a:srgbClr val="FFFF00"/>
                </a:highlight>
              </a:rPr>
              <a:t> Potravinárstvo, textil, hutníctvo, strojárstvo, chemický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sk-SK" sz="2400" dirty="0">
                <a:solidFill>
                  <a:schemeClr val="tx1"/>
                </a:solidFill>
              </a:rPr>
              <a:t> Najdôležitejšia hospodárska oblasť na JV krajiny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sk-SK" sz="2400" dirty="0">
                <a:solidFill>
                  <a:schemeClr val="tx1"/>
                </a:solidFill>
              </a:rPr>
              <a:t> Prístavy, námorná doprava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sk-SK" sz="2400" dirty="0">
                <a:solidFill>
                  <a:schemeClr val="tx1"/>
                </a:solidFill>
                <a:highlight>
                  <a:srgbClr val="FFFF00"/>
                </a:highlight>
              </a:rPr>
              <a:t> Svetový výrobca lodí – Grécko má najväčšiu námornú flotilu na svete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sk-SK" sz="2400" dirty="0">
                <a:solidFill>
                  <a:schemeClr val="tx1"/>
                </a:solidFill>
              </a:rPr>
              <a:t> Cestovný ruch!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sk-SK" sz="2400" dirty="0">
                <a:solidFill>
                  <a:schemeClr val="tx1"/>
                </a:solidFill>
              </a:rPr>
              <a:t> Zasiahnuté súčasnou ekonomickou krízou (pokraj bankrotu)</a:t>
            </a:r>
          </a:p>
        </p:txBody>
      </p:sp>
      <p:pic>
        <p:nvPicPr>
          <p:cNvPr id="25602" name="Picture 2" descr="Výsledok vyhľadávania obrázkov pre dopyt Thassos mramor">
            <a:extLst>
              <a:ext uri="{FF2B5EF4-FFF2-40B4-BE49-F238E27FC236}">
                <a16:creationId xmlns:a16="http://schemas.microsoft.com/office/drawing/2014/main" id="{D08085D8-3230-4D8B-915F-03D3FAC995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1679" y="0"/>
            <a:ext cx="4640321" cy="2629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2154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4B541ED-00DC-4009-94E2-0952EAB7B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895" y="286603"/>
            <a:ext cx="4375053" cy="1450757"/>
          </a:xfrm>
        </p:spPr>
        <p:txBody>
          <a:bodyPr/>
          <a:lstStyle/>
          <a:p>
            <a:r>
              <a:rPr lang="sk-SK" dirty="0"/>
              <a:t>Obyvateľstvo</a:t>
            </a:r>
          </a:p>
        </p:txBody>
      </p:sp>
      <p:sp>
        <p:nvSpPr>
          <p:cNvPr id="5" name="Zástupný objekt pre obsah 4">
            <a:extLst>
              <a:ext uri="{FF2B5EF4-FFF2-40B4-BE49-F238E27FC236}">
                <a16:creationId xmlns:a16="http://schemas.microsoft.com/office/drawing/2014/main" id="{BCEB4E3E-3B8A-4D09-8F99-1BCCFD72AE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5588" y="1845734"/>
            <a:ext cx="3882684" cy="4076764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sk-SK" sz="2400" dirty="0">
                <a:solidFill>
                  <a:schemeClr val="tx1"/>
                </a:solidFill>
              </a:rPr>
              <a:t> gréčtina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k-SK" sz="2400" dirty="0">
                <a:solidFill>
                  <a:schemeClr val="tx1"/>
                </a:solidFill>
              </a:rPr>
              <a:t> kresťanstvo – </a:t>
            </a:r>
            <a:r>
              <a:rPr lang="sk-SK" sz="2400" dirty="0">
                <a:solidFill>
                  <a:schemeClr val="tx1"/>
                </a:solidFill>
                <a:highlight>
                  <a:srgbClr val="FFFF00"/>
                </a:highlight>
              </a:rPr>
              <a:t>pravoslávne (ortodoxné) 98%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k-SK" sz="2400" dirty="0">
                <a:solidFill>
                  <a:schemeClr val="tx1"/>
                </a:solidFill>
              </a:rPr>
              <a:t> islam 1,3%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k-SK" sz="2400" dirty="0">
                <a:solidFill>
                  <a:schemeClr val="tx1"/>
                </a:solidFill>
                <a:highlight>
                  <a:srgbClr val="FFFF00"/>
                </a:highlight>
              </a:rPr>
              <a:t> najmä Gréci</a:t>
            </a:r>
            <a:r>
              <a:rPr lang="sk-SK" sz="2400" dirty="0">
                <a:solidFill>
                  <a:schemeClr val="tx1"/>
                </a:solidFill>
              </a:rPr>
              <a:t>, ďalší Turci, Rómovia, Albánci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k-SK" sz="2400" dirty="0">
                <a:solidFill>
                  <a:schemeClr val="tx1"/>
                </a:solidFill>
              </a:rPr>
              <a:t> najviac obyvateľov žije v Aténach (4 mil.) a </a:t>
            </a:r>
            <a:br>
              <a:rPr lang="sk-SK" sz="2400" dirty="0">
                <a:solidFill>
                  <a:schemeClr val="tx1"/>
                </a:solidFill>
              </a:rPr>
            </a:br>
            <a:r>
              <a:rPr lang="sk-SK" sz="2400" dirty="0">
                <a:solidFill>
                  <a:schemeClr val="tx1"/>
                </a:solidFill>
              </a:rPr>
              <a:t>v Solúne (1 mil., </a:t>
            </a:r>
            <a:r>
              <a:rPr lang="sk-SK" sz="2400" dirty="0" err="1">
                <a:solidFill>
                  <a:schemeClr val="tx1"/>
                </a:solidFill>
              </a:rPr>
              <a:t>Thessaloniki</a:t>
            </a:r>
            <a:r>
              <a:rPr lang="sk-SK" sz="24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78BBDF13-F405-4101-880D-8E28337005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8271" y="10551"/>
            <a:ext cx="7546585" cy="6904828"/>
          </a:xfrm>
          <a:prstGeom prst="rect">
            <a:avLst/>
          </a:prstGeom>
        </p:spPr>
      </p:pic>
      <p:sp>
        <p:nvSpPr>
          <p:cNvPr id="7" name="Ovál 6">
            <a:extLst>
              <a:ext uri="{FF2B5EF4-FFF2-40B4-BE49-F238E27FC236}">
                <a16:creationId xmlns:a16="http://schemas.microsoft.com/office/drawing/2014/main" id="{8BC3F7F3-4F88-487F-9B49-37992FCD7940}"/>
              </a:ext>
            </a:extLst>
          </p:cNvPr>
          <p:cNvSpPr/>
          <p:nvPr/>
        </p:nvSpPr>
        <p:spPr>
          <a:xfrm rot="20403321">
            <a:off x="8092887" y="3161879"/>
            <a:ext cx="891687" cy="56594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" name="Ovál 7">
            <a:extLst>
              <a:ext uri="{FF2B5EF4-FFF2-40B4-BE49-F238E27FC236}">
                <a16:creationId xmlns:a16="http://schemas.microsoft.com/office/drawing/2014/main" id="{17783A8E-CF63-4AE7-803C-0DFAF7C0ACDA}"/>
              </a:ext>
            </a:extLst>
          </p:cNvPr>
          <p:cNvSpPr/>
          <p:nvPr/>
        </p:nvSpPr>
        <p:spPr>
          <a:xfrm rot="20403321">
            <a:off x="7058561" y="800148"/>
            <a:ext cx="994054" cy="56594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9" name="Ovál 8">
            <a:extLst>
              <a:ext uri="{FF2B5EF4-FFF2-40B4-BE49-F238E27FC236}">
                <a16:creationId xmlns:a16="http://schemas.microsoft.com/office/drawing/2014/main" id="{F7D8CB65-DC30-49C1-8338-4D23DD2ED922}"/>
              </a:ext>
            </a:extLst>
          </p:cNvPr>
          <p:cNvSpPr/>
          <p:nvPr/>
        </p:nvSpPr>
        <p:spPr>
          <a:xfrm rot="20403321">
            <a:off x="9321114" y="5341668"/>
            <a:ext cx="994054" cy="56594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09668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Retrospektíva">
  <a:themeElements>
    <a:clrScheme name="Retrospektíva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ktív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ktív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193</TotalTime>
  <Words>668</Words>
  <Application>Microsoft Office PowerPoint</Application>
  <PresentationFormat>Širokouhlá</PresentationFormat>
  <Paragraphs>142</Paragraphs>
  <Slides>28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28</vt:i4>
      </vt:variant>
    </vt:vector>
  </HeadingPairs>
  <TitlesOfParts>
    <vt:vector size="32" baseType="lpstr">
      <vt:lpstr>Calibri</vt:lpstr>
      <vt:lpstr>Calibri Light</vt:lpstr>
      <vt:lpstr>Wingdings</vt:lpstr>
      <vt:lpstr>Retrospektíva</vt:lpstr>
      <vt:lpstr>Grécko</vt:lpstr>
      <vt:lpstr>Základné informácie</vt:lpstr>
      <vt:lpstr>Moria, ...</vt:lpstr>
      <vt:lpstr>Prezentácia programu PowerPoint</vt:lpstr>
      <vt:lpstr>Povrch</vt:lpstr>
      <vt:lpstr>Podnebie, vegetácia, živočíšstvo</vt:lpstr>
      <vt:lpstr>Poľnohospodárstvo</vt:lpstr>
      <vt:lpstr>Hospodárstvo</vt:lpstr>
      <vt:lpstr>Obyvateľstvo</vt:lpstr>
      <vt:lpstr>Cestovný ruch</vt:lpstr>
      <vt:lpstr>Prezentácia programu PowerPoint</vt:lpstr>
      <vt:lpstr>Prezentácia programu PowerPoint</vt:lpstr>
      <vt:lpstr>Prezentácia programu PowerPoint</vt:lpstr>
      <vt:lpstr>Prezentácia programu PowerPoint</vt:lpstr>
      <vt:lpstr>1. Aké náboženstvo prevláda v Grécku?</vt:lpstr>
      <vt:lpstr>2. Vymenuj aspoň 3 grécke ostrovy.</vt:lpstr>
      <vt:lpstr>3. Čo to je? </vt:lpstr>
      <vt:lpstr>4. Doplň vetu</vt:lpstr>
      <vt:lpstr>5. Ktorá vlajka patrí Grécku?</vt:lpstr>
      <vt:lpstr>6. Napíš 2 významné nerastné suroviny.</vt:lpstr>
      <vt:lpstr>Výsledky</vt:lpstr>
      <vt:lpstr>1. Aké náboženstvo prevláda v Grécku?</vt:lpstr>
      <vt:lpstr>2. Vymenuj aspoň 3 grécke ostrovy.</vt:lpstr>
      <vt:lpstr>3. Čo to je? </vt:lpstr>
      <vt:lpstr>4. Doplň vetu</vt:lpstr>
      <vt:lpstr>5. Ktorá vlajka patrí Grécku?</vt:lpstr>
      <vt:lpstr>6. Napíš 2 významné nerastné suroviny.</vt:lpstr>
      <vt:lpstr>Zdroje: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Grécko</dc:title>
  <dc:creator>Csicsolová Iveta</dc:creator>
  <cp:lastModifiedBy>ivetkacs@gmail.com</cp:lastModifiedBy>
  <cp:revision>108</cp:revision>
  <dcterms:created xsi:type="dcterms:W3CDTF">2018-02-26T20:41:46Z</dcterms:created>
  <dcterms:modified xsi:type="dcterms:W3CDTF">2021-01-24T15:30:27Z</dcterms:modified>
</cp:coreProperties>
</file>