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74" r:id="rId3"/>
    <p:sldId id="276" r:id="rId4"/>
    <p:sldId id="283" r:id="rId5"/>
    <p:sldId id="266" r:id="rId6"/>
    <p:sldId id="275" r:id="rId7"/>
    <p:sldId id="267" r:id="rId8"/>
    <p:sldId id="277" r:id="rId9"/>
    <p:sldId id="288" r:id="rId10"/>
    <p:sldId id="268" r:id="rId11"/>
    <p:sldId id="278" r:id="rId12"/>
    <p:sldId id="269" r:id="rId13"/>
    <p:sldId id="279" r:id="rId14"/>
    <p:sldId id="270" r:id="rId15"/>
    <p:sldId id="273" r:id="rId16"/>
    <p:sldId id="271" r:id="rId17"/>
    <p:sldId id="284" r:id="rId18"/>
    <p:sldId id="280" r:id="rId19"/>
    <p:sldId id="286" r:id="rId20"/>
    <p:sldId id="289" r:id="rId21"/>
    <p:sldId id="287" r:id="rId22"/>
    <p:sldId id="290" r:id="rId23"/>
    <p:sldId id="281" r:id="rId24"/>
    <p:sldId id="285" r:id="rId25"/>
    <p:sldId id="29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59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501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07158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7140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4742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022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77657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69605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76000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02172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656893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4875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67C413-7C5F-4460-951B-C5E85B71F175}" type="datetimeFigureOut">
              <a:rPr lang="sk-SK" smtClean="0"/>
              <a:t>17.11.2017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996CA28-F671-4A84-AEEF-2BBDE09A7BCC}" type="slidenum">
              <a:rPr lang="sk-SK" smtClean="0"/>
              <a:t>‹#›</a:t>
            </a:fld>
            <a:endParaRPr lang="sk-SK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36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mu.sk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hmu.sk/sk/?page=1&amp;id=klimat_klimatsiet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etmladez.wz.cz/metdeti/budkah.jpg" TargetMode="External"/><Relationship Id="rId5" Type="http://schemas.openxmlformats.org/officeDocument/2006/relationships/hyperlink" Target="http://www.planetarium.sk/index.php?option=com_content&amp;view=article&amp;id=21&amp;Itemid=26" TargetMode="Externa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9EE972-58E0-4AB2-87F2-BE84FE4FFA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b="1" dirty="0"/>
              <a:t>Podnebie a počasie SR</a:t>
            </a:r>
          </a:p>
        </p:txBody>
      </p:sp>
      <p:pic>
        <p:nvPicPr>
          <p:cNvPr id="2050" name="Picture 2" descr="https://eo.ucar.edu/kids/green/images/page1a_weather_sm.jpg">
            <a:extLst>
              <a:ext uri="{FF2B5EF4-FFF2-40B4-BE49-F238E27FC236}">
                <a16:creationId xmlns:a16="http://schemas.microsoft.com/office/drawing/2014/main" id="{33C5F071-3B98-4ACC-B87B-23C545E88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520" y="242667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848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912E6E-6378-44CE-930F-B00FD6619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046" y="286603"/>
            <a:ext cx="10958732" cy="1450757"/>
          </a:xfrm>
        </p:spPr>
        <p:txBody>
          <a:bodyPr/>
          <a:lstStyle/>
          <a:p>
            <a:r>
              <a:rPr lang="sk-SK" b="1" dirty="0"/>
              <a:t>Aké máme klimatické oblasti v SR? (úloha 4)</a:t>
            </a:r>
          </a:p>
        </p:txBody>
      </p:sp>
    </p:spTree>
    <p:extLst>
      <p:ext uri="{BB962C8B-B14F-4D97-AF65-F5344CB8AC3E}">
        <p14:creationId xmlns:p14="http://schemas.microsoft.com/office/powerpoint/2010/main" val="1524670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912E6E-6378-44CE-930F-B00FD6619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625" y="286603"/>
            <a:ext cx="11240086" cy="1450757"/>
          </a:xfrm>
        </p:spPr>
        <p:txBody>
          <a:bodyPr/>
          <a:lstStyle/>
          <a:p>
            <a:r>
              <a:rPr lang="sk-SK" dirty="0"/>
              <a:t>Klimatické oblasti SR (úloha 4) – DÚ vyfarbiť</a:t>
            </a:r>
          </a:p>
        </p:txBody>
      </p:sp>
      <p:cxnSp>
        <p:nvCxnSpPr>
          <p:cNvPr id="6" name="Rovná spojovacia šípka 5">
            <a:extLst>
              <a:ext uri="{FF2B5EF4-FFF2-40B4-BE49-F238E27FC236}">
                <a16:creationId xmlns:a16="http://schemas.microsoft.com/office/drawing/2014/main" id="{398DAE85-05D0-4683-AA61-646A3A32A5D8}"/>
              </a:ext>
            </a:extLst>
          </p:cNvPr>
          <p:cNvCxnSpPr/>
          <p:nvPr/>
        </p:nvCxnSpPr>
        <p:spPr>
          <a:xfrm>
            <a:off x="9833317" y="1737360"/>
            <a:ext cx="0" cy="4712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ázok 6">
            <a:extLst>
              <a:ext uri="{FF2B5EF4-FFF2-40B4-BE49-F238E27FC236}">
                <a16:creationId xmlns:a16="http://schemas.microsoft.com/office/drawing/2014/main" id="{CF74DBFE-FF19-41E9-9962-8B80EDACA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25" y="1972994"/>
            <a:ext cx="6398835" cy="3147647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002986CF-CA11-4324-ABE1-A930AD76D554}"/>
              </a:ext>
            </a:extLst>
          </p:cNvPr>
          <p:cNvSpPr txBox="1"/>
          <p:nvPr/>
        </p:nvSpPr>
        <p:spPr>
          <a:xfrm>
            <a:off x="337625" y="5120641"/>
            <a:ext cx="57844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Chladná (až studená horská, mierne chladná)</a:t>
            </a:r>
          </a:p>
          <a:p>
            <a:r>
              <a:rPr lang="sk-SK" sz="2400" dirty="0"/>
              <a:t>Mierne teplá (vlhká, mierne vlhká)</a:t>
            </a:r>
          </a:p>
          <a:p>
            <a:r>
              <a:rPr lang="sk-SK" sz="2400" dirty="0"/>
              <a:t>Teplá (mierne vlhká, mierne suchá, suchá)</a:t>
            </a: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2B37326A-7AFA-47F8-B1A7-73B293977197}"/>
              </a:ext>
            </a:extLst>
          </p:cNvPr>
          <p:cNvSpPr txBox="1"/>
          <p:nvPr/>
        </p:nvSpPr>
        <p:spPr>
          <a:xfrm>
            <a:off x="5316966" y="4311166"/>
            <a:ext cx="1032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/>
              <a:t>ATLAS SR</a:t>
            </a:r>
          </a:p>
        </p:txBody>
      </p:sp>
      <p:pic>
        <p:nvPicPr>
          <p:cNvPr id="2050" name="Picture 2" descr="http://www.stiefel-eurocart.sk/2413-thickbox/pracovne-mapy.jpg">
            <a:extLst>
              <a:ext uri="{FF2B5EF4-FFF2-40B4-BE49-F238E27FC236}">
                <a16:creationId xmlns:a16="http://schemas.microsoft.com/office/drawing/2014/main" id="{9F14A987-9A2F-4300-B28C-77822D7F09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3" b="22370"/>
          <a:stretch/>
        </p:blipFill>
        <p:spPr bwMode="auto">
          <a:xfrm>
            <a:off x="6736460" y="2321171"/>
            <a:ext cx="5455533" cy="289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673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65DCC0-CE7B-4E95-A0CB-F4B4C51FD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/>
              <a:t>Nájdi NAJ... miesta v SR (úloha 5)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1AA4386-87F9-47D9-B1E9-A2049BE2A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926" y="1845734"/>
            <a:ext cx="10339754" cy="4023360"/>
          </a:xfrm>
        </p:spPr>
        <p:txBody>
          <a:bodyPr/>
          <a:lstStyle/>
          <a:p>
            <a:pPr marL="0" indent="0" algn="ctr">
              <a:buNone/>
            </a:pPr>
            <a:endParaRPr lang="sk-SK" sz="2400" dirty="0"/>
          </a:p>
          <a:p>
            <a:pPr marL="457200" indent="-457200" algn="ctr">
              <a:buFont typeface="+mj-lt"/>
              <a:buAutoNum type="arabicPeriod"/>
            </a:pPr>
            <a:r>
              <a:rPr lang="sk-SK" sz="2400" b="1" dirty="0">
                <a:solidFill>
                  <a:schemeClr val="tx1"/>
                </a:solidFill>
              </a:rPr>
              <a:t>Mesto</a:t>
            </a:r>
            <a:r>
              <a:rPr lang="sk-SK" sz="2400" dirty="0">
                <a:solidFill>
                  <a:schemeClr val="tx1"/>
                </a:solidFill>
              </a:rPr>
              <a:t> s </a:t>
            </a:r>
            <a:r>
              <a:rPr lang="sk-SK" sz="2400" u="sng" dirty="0">
                <a:solidFill>
                  <a:schemeClr val="tx1"/>
                </a:solidFill>
              </a:rPr>
              <a:t>najvyššou </a:t>
            </a:r>
            <a:r>
              <a:rPr lang="sk-SK" sz="2400" dirty="0">
                <a:solidFill>
                  <a:schemeClr val="tx1"/>
                </a:solidFill>
              </a:rPr>
              <a:t>priemernou dennou </a:t>
            </a:r>
            <a:r>
              <a:rPr lang="sk-SK" sz="2400" u="sng" dirty="0">
                <a:solidFill>
                  <a:schemeClr val="tx1"/>
                </a:solidFill>
              </a:rPr>
              <a:t>teplotou</a:t>
            </a:r>
            <a:r>
              <a:rPr lang="sk-SK" sz="2400" dirty="0">
                <a:solidFill>
                  <a:schemeClr val="tx1"/>
                </a:solidFill>
              </a:rPr>
              <a:t> vzduchu.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sk-SK" sz="2400" b="1" dirty="0">
                <a:solidFill>
                  <a:schemeClr val="tx1"/>
                </a:solidFill>
              </a:rPr>
              <a:t>Pohorie</a:t>
            </a:r>
            <a:r>
              <a:rPr lang="sk-SK" sz="2400" dirty="0">
                <a:solidFill>
                  <a:schemeClr val="tx1"/>
                </a:solidFill>
              </a:rPr>
              <a:t> s </a:t>
            </a:r>
            <a:r>
              <a:rPr lang="sk-SK" sz="2400" u="sng" dirty="0">
                <a:solidFill>
                  <a:schemeClr val="tx1"/>
                </a:solidFill>
              </a:rPr>
              <a:t>najvyšším</a:t>
            </a:r>
            <a:r>
              <a:rPr lang="sk-SK" sz="2400" dirty="0">
                <a:solidFill>
                  <a:schemeClr val="tx1"/>
                </a:solidFill>
              </a:rPr>
              <a:t> priemerným ročným </a:t>
            </a:r>
            <a:r>
              <a:rPr lang="sk-SK" sz="2400" u="sng" dirty="0">
                <a:solidFill>
                  <a:schemeClr val="tx1"/>
                </a:solidFill>
              </a:rPr>
              <a:t>úhrnom zrážok</a:t>
            </a:r>
            <a:r>
              <a:rPr lang="sk-SK" sz="2400" dirty="0">
                <a:solidFill>
                  <a:schemeClr val="tx1"/>
                </a:solidFill>
              </a:rPr>
              <a:t>.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sk-SK" sz="2400" b="1" dirty="0">
                <a:solidFill>
                  <a:schemeClr val="tx1"/>
                </a:solidFill>
              </a:rPr>
              <a:t>Miesto</a:t>
            </a:r>
            <a:r>
              <a:rPr lang="sk-SK" sz="2400" dirty="0">
                <a:solidFill>
                  <a:schemeClr val="tx1"/>
                </a:solidFill>
              </a:rPr>
              <a:t> s </a:t>
            </a:r>
            <a:r>
              <a:rPr lang="sk-SK" sz="2400" u="sng" dirty="0">
                <a:solidFill>
                  <a:schemeClr val="tx1"/>
                </a:solidFill>
              </a:rPr>
              <a:t>najnižšou</a:t>
            </a:r>
            <a:r>
              <a:rPr lang="sk-SK" sz="2400" dirty="0">
                <a:solidFill>
                  <a:schemeClr val="tx1"/>
                </a:solidFill>
              </a:rPr>
              <a:t> nameranou </a:t>
            </a:r>
            <a:r>
              <a:rPr lang="sk-SK" sz="2400" u="sng" dirty="0">
                <a:solidFill>
                  <a:schemeClr val="tx1"/>
                </a:solidFill>
              </a:rPr>
              <a:t>teplotou</a:t>
            </a:r>
            <a:r>
              <a:rPr lang="sk-SK" sz="2400" dirty="0">
                <a:solidFill>
                  <a:schemeClr val="tx1"/>
                </a:solidFill>
              </a:rPr>
              <a:t> vzduchu.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sk-SK" sz="2400" u="sng" dirty="0">
                <a:solidFill>
                  <a:schemeClr val="tx1"/>
                </a:solidFill>
              </a:rPr>
              <a:t>Najsuchšia</a:t>
            </a:r>
            <a:r>
              <a:rPr lang="sk-SK" sz="2400" dirty="0">
                <a:solidFill>
                  <a:schemeClr val="tx1"/>
                </a:solidFill>
              </a:rPr>
              <a:t> </a:t>
            </a:r>
            <a:r>
              <a:rPr lang="sk-SK" sz="2400" b="1" dirty="0">
                <a:solidFill>
                  <a:schemeClr val="tx1"/>
                </a:solidFill>
              </a:rPr>
              <a:t>oblasť</a:t>
            </a:r>
            <a:r>
              <a:rPr lang="sk-SK" sz="2400" dirty="0">
                <a:solidFill>
                  <a:schemeClr val="tx1"/>
                </a:solidFill>
              </a:rPr>
              <a:t> s priemerným ročným úhrnom zrážok _________ mm.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sk-SK" sz="2400" b="1" dirty="0">
                <a:solidFill>
                  <a:schemeClr val="tx1"/>
                </a:solidFill>
              </a:rPr>
              <a:t>Oblasti</a:t>
            </a:r>
            <a:r>
              <a:rPr lang="sk-SK" sz="2400" dirty="0">
                <a:solidFill>
                  <a:schemeClr val="tx1"/>
                </a:solidFill>
              </a:rPr>
              <a:t> s </a:t>
            </a:r>
            <a:r>
              <a:rPr lang="sk-SK" sz="2400" u="sng" dirty="0">
                <a:solidFill>
                  <a:schemeClr val="tx1"/>
                </a:solidFill>
              </a:rPr>
              <a:t>najvyššou</a:t>
            </a:r>
            <a:r>
              <a:rPr lang="sk-SK" sz="2400" dirty="0">
                <a:solidFill>
                  <a:schemeClr val="tx1"/>
                </a:solidFill>
              </a:rPr>
              <a:t> priemernou </a:t>
            </a:r>
            <a:r>
              <a:rPr lang="sk-SK" sz="2400" u="sng" dirty="0">
                <a:solidFill>
                  <a:schemeClr val="tx1"/>
                </a:solidFill>
              </a:rPr>
              <a:t>teplotou</a:t>
            </a:r>
            <a:r>
              <a:rPr lang="sk-SK" sz="2400" dirty="0">
                <a:solidFill>
                  <a:schemeClr val="tx1"/>
                </a:solidFill>
              </a:rPr>
              <a:t> vzduchu </a:t>
            </a:r>
            <a:r>
              <a:rPr lang="sk-SK" sz="2400" u="sng" dirty="0">
                <a:solidFill>
                  <a:schemeClr val="tx1"/>
                </a:solidFill>
              </a:rPr>
              <a:t>v januári</a:t>
            </a:r>
            <a:r>
              <a:rPr lang="sk-SK" sz="2400" dirty="0">
                <a:solidFill>
                  <a:schemeClr val="tx1"/>
                </a:solidFill>
              </a:rPr>
              <a:t>.</a:t>
            </a:r>
          </a:p>
          <a:p>
            <a:pPr marL="0" indent="0" algn="ctr">
              <a:buNone/>
            </a:pPr>
            <a:endParaRPr lang="sk-SK" dirty="0"/>
          </a:p>
          <a:p>
            <a:pPr marL="457200" indent="-457200" algn="ctr">
              <a:buFont typeface="+mj-lt"/>
              <a:buAutoNum type="arabicPeriod"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888465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65DCC0-CE7B-4E95-A0CB-F4B4C51FD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Nájdi NAJ... miesta v SR (úloha 5)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1AA4386-87F9-47D9-B1E9-A2049BE2A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926" y="1845733"/>
            <a:ext cx="10339754" cy="432998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sk-SK" sz="2400" b="1" dirty="0"/>
              <a:t>Mesto</a:t>
            </a:r>
            <a:r>
              <a:rPr lang="sk-SK" sz="2400" dirty="0"/>
              <a:t> s </a:t>
            </a:r>
            <a:r>
              <a:rPr lang="sk-SK" sz="2400" u="sng" dirty="0"/>
              <a:t>najvyššou </a:t>
            </a:r>
            <a:r>
              <a:rPr lang="sk-SK" sz="2400" dirty="0"/>
              <a:t>priemernou dennou </a:t>
            </a:r>
            <a:r>
              <a:rPr lang="sk-SK" sz="2400" u="sng" dirty="0"/>
              <a:t>teplotou</a:t>
            </a:r>
            <a:r>
              <a:rPr lang="sk-SK" sz="2400" dirty="0"/>
              <a:t> vzduchu. </a:t>
            </a:r>
          </a:p>
          <a:p>
            <a:pPr marL="0" indent="0" algn="ctr">
              <a:buNone/>
            </a:pPr>
            <a:r>
              <a:rPr lang="sk-SK" sz="2400" dirty="0">
                <a:solidFill>
                  <a:srgbClr val="FF0000"/>
                </a:solidFill>
              </a:rPr>
              <a:t>– Hurbanovo 31,3°C (20.7.2007)</a:t>
            </a:r>
          </a:p>
          <a:p>
            <a:pPr marL="0" indent="0" algn="ctr">
              <a:buNone/>
            </a:pPr>
            <a:r>
              <a:rPr lang="sk-SK" sz="2400" b="1" dirty="0"/>
              <a:t>Pohorie</a:t>
            </a:r>
            <a:r>
              <a:rPr lang="sk-SK" sz="2400" dirty="0"/>
              <a:t> s </a:t>
            </a:r>
            <a:r>
              <a:rPr lang="sk-SK" sz="2400" u="sng" dirty="0"/>
              <a:t>najvyšším</a:t>
            </a:r>
            <a:r>
              <a:rPr lang="sk-SK" sz="2400" dirty="0"/>
              <a:t> priemerným ročným </a:t>
            </a:r>
            <a:r>
              <a:rPr lang="sk-SK" sz="2400" u="sng" dirty="0"/>
              <a:t>úhrnom zrážok</a:t>
            </a:r>
            <a:r>
              <a:rPr lang="sk-SK" sz="2400" dirty="0"/>
              <a:t>. </a:t>
            </a:r>
          </a:p>
          <a:p>
            <a:pPr marL="0" indent="0" algn="ctr">
              <a:buNone/>
            </a:pPr>
            <a:r>
              <a:rPr lang="sk-SK" sz="2400" dirty="0">
                <a:solidFill>
                  <a:srgbClr val="FF0000"/>
                </a:solidFill>
              </a:rPr>
              <a:t>– Vysoké Tatry 2130mm</a:t>
            </a:r>
          </a:p>
          <a:p>
            <a:pPr marL="0" indent="0" algn="ctr">
              <a:buNone/>
            </a:pPr>
            <a:r>
              <a:rPr lang="sk-SK" sz="2400" b="1" dirty="0"/>
              <a:t>Miesto</a:t>
            </a:r>
            <a:r>
              <a:rPr lang="sk-SK" sz="2400" dirty="0"/>
              <a:t> s </a:t>
            </a:r>
            <a:r>
              <a:rPr lang="sk-SK" sz="2400" u="sng" dirty="0"/>
              <a:t>najnižšou</a:t>
            </a:r>
            <a:r>
              <a:rPr lang="sk-SK" sz="2400" dirty="0"/>
              <a:t> nameranou </a:t>
            </a:r>
            <a:r>
              <a:rPr lang="sk-SK" sz="2400" u="sng" dirty="0"/>
              <a:t>teplotou</a:t>
            </a:r>
            <a:r>
              <a:rPr lang="sk-SK" sz="2400" dirty="0"/>
              <a:t> vzduchu.</a:t>
            </a:r>
          </a:p>
          <a:p>
            <a:pPr marL="0" indent="0" algn="ctr">
              <a:buNone/>
            </a:pPr>
            <a:r>
              <a:rPr lang="sk-SK" sz="2400" dirty="0">
                <a:solidFill>
                  <a:srgbClr val="FF0000"/>
                </a:solidFill>
              </a:rPr>
              <a:t>– Vígľaš-Pstruša (Zvolenská kotlina) -41°C (11.2.1929)</a:t>
            </a:r>
          </a:p>
          <a:p>
            <a:pPr marL="0" indent="0" algn="ctr">
              <a:buNone/>
            </a:pPr>
            <a:r>
              <a:rPr lang="sk-SK" sz="2400" u="sng" dirty="0"/>
              <a:t>Najsuchšia</a:t>
            </a:r>
            <a:r>
              <a:rPr lang="sk-SK" sz="2400" dirty="0"/>
              <a:t> </a:t>
            </a:r>
            <a:r>
              <a:rPr lang="sk-SK" sz="2400" b="1" dirty="0"/>
              <a:t>oblasť</a:t>
            </a:r>
            <a:r>
              <a:rPr lang="sk-SK" sz="2400" dirty="0"/>
              <a:t> s priemerným ročným úhrnom zrážok </a:t>
            </a:r>
            <a:r>
              <a:rPr lang="sk-SK" sz="2400" u="sng" dirty="0">
                <a:solidFill>
                  <a:srgbClr val="FF0000"/>
                </a:solidFill>
              </a:rPr>
              <a:t>483</a:t>
            </a:r>
            <a:r>
              <a:rPr lang="sk-SK" sz="2400" dirty="0"/>
              <a:t> mm.</a:t>
            </a:r>
          </a:p>
          <a:p>
            <a:pPr marL="0" indent="0" algn="ctr">
              <a:buNone/>
            </a:pPr>
            <a:r>
              <a:rPr lang="sk-SK" sz="2400" dirty="0">
                <a:solidFill>
                  <a:srgbClr val="FF0000"/>
                </a:solidFill>
              </a:rPr>
              <a:t>– Senec, Pusté Úľany</a:t>
            </a:r>
          </a:p>
          <a:p>
            <a:pPr marL="0" indent="0" algn="ctr">
              <a:buNone/>
            </a:pPr>
            <a:r>
              <a:rPr lang="sk-SK" sz="2400" b="1" dirty="0"/>
              <a:t>Oblasti</a:t>
            </a:r>
            <a:r>
              <a:rPr lang="sk-SK" sz="2400" dirty="0"/>
              <a:t> s </a:t>
            </a:r>
            <a:r>
              <a:rPr lang="sk-SK" sz="2400" u="sng" dirty="0"/>
              <a:t>najvyššou</a:t>
            </a:r>
            <a:r>
              <a:rPr lang="sk-SK" sz="2400" dirty="0"/>
              <a:t> priemernou </a:t>
            </a:r>
            <a:r>
              <a:rPr lang="sk-SK" sz="2400" u="sng" dirty="0"/>
              <a:t>teplotou</a:t>
            </a:r>
            <a:r>
              <a:rPr lang="sk-SK" sz="2400" dirty="0"/>
              <a:t> vzduchu </a:t>
            </a:r>
            <a:r>
              <a:rPr lang="sk-SK" sz="2400" u="sng" dirty="0"/>
              <a:t>v januári</a:t>
            </a:r>
            <a:r>
              <a:rPr lang="sk-SK" sz="2400" dirty="0"/>
              <a:t>.</a:t>
            </a:r>
          </a:p>
          <a:p>
            <a:pPr marL="0" indent="0" algn="ctr">
              <a:buNone/>
            </a:pPr>
            <a:r>
              <a:rPr lang="sk-SK" sz="2400" dirty="0">
                <a:solidFill>
                  <a:srgbClr val="FF0000"/>
                </a:solidFill>
              </a:rPr>
              <a:t>– Záhorie (okolie rieky Morava), Bratislava a okres Pezinok, juh SR od Komárna po Štúrovo: viac ako -2°C</a:t>
            </a:r>
            <a:endParaRPr lang="sk-SK" sz="2400" dirty="0"/>
          </a:p>
          <a:p>
            <a:pPr marL="0" indent="0" algn="ctr">
              <a:buNone/>
            </a:pPr>
            <a:endParaRPr lang="sk-SK" dirty="0"/>
          </a:p>
          <a:p>
            <a:pPr marL="457200" indent="-457200" algn="ctr">
              <a:buFont typeface="+mj-lt"/>
              <a:buAutoNum type="arabicPeriod"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59132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003E7C-2685-438A-885D-A8AC01011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791" y="286603"/>
            <a:ext cx="10635175" cy="1450757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Ktoré 2 mestá v SR majú takéto rozloženie teplôt a počet mm zrážok počas roka? (úloha 6)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CCC960C3-CDC7-436B-A02C-3BE1D5BAF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431" y="1737360"/>
            <a:ext cx="6128859" cy="4596645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FE7673E8-D81E-4FDF-B204-23C0D21F5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" y="1737360"/>
            <a:ext cx="6093656" cy="457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144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003E7C-2685-438A-885D-A8AC01011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625" y="323557"/>
            <a:ext cx="11437033" cy="1413803"/>
          </a:xfrm>
        </p:spPr>
        <p:txBody>
          <a:bodyPr>
            <a:noAutofit/>
          </a:bodyPr>
          <a:lstStyle/>
          <a:p>
            <a:r>
              <a:rPr lang="sk-SK" sz="4000" dirty="0"/>
              <a:t>Ktoré 2 mestá v SR majú takéto rozloženie teplôt a počet mm zrážok počas roka? Ako ste na to prišli? (úloha 6)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CCC960C3-CDC7-436B-A02C-3BE1D5BAF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431" y="1737360"/>
            <a:ext cx="6128859" cy="4596645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FE7673E8-D81E-4FDF-B204-23C0D21F5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" y="1737360"/>
            <a:ext cx="6093656" cy="4570242"/>
          </a:xfrm>
          <a:prstGeom prst="rect">
            <a:avLst/>
          </a:prstGeom>
        </p:spPr>
      </p:pic>
      <p:sp>
        <p:nvSpPr>
          <p:cNvPr id="3" name="BlokTextu 2">
            <a:extLst>
              <a:ext uri="{FF2B5EF4-FFF2-40B4-BE49-F238E27FC236}">
                <a16:creationId xmlns:a16="http://schemas.microsoft.com/office/drawing/2014/main" id="{A810C6B5-EAA3-43D7-B708-7071D287F24B}"/>
              </a:ext>
            </a:extLst>
          </p:cNvPr>
          <p:cNvSpPr txBox="1"/>
          <p:nvPr/>
        </p:nvSpPr>
        <p:spPr>
          <a:xfrm>
            <a:off x="2561698" y="5500468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b="1" dirty="0">
                <a:latin typeface="Arial Black" panose="020B0A04020102020204" pitchFamily="34" charset="0"/>
              </a:rPr>
              <a:t>POPRAD</a:t>
            </a:r>
          </a:p>
        </p:txBody>
      </p:sp>
      <p:sp>
        <p:nvSpPr>
          <p:cNvPr id="6" name="Obdĺžnik 5">
            <a:extLst>
              <a:ext uri="{FF2B5EF4-FFF2-40B4-BE49-F238E27FC236}">
                <a16:creationId xmlns:a16="http://schemas.microsoft.com/office/drawing/2014/main" id="{DF8F0BB0-93E6-43C9-BAF7-22FACA272AAE}"/>
              </a:ext>
            </a:extLst>
          </p:cNvPr>
          <p:cNvSpPr/>
          <p:nvPr/>
        </p:nvSpPr>
        <p:spPr>
          <a:xfrm>
            <a:off x="8326488" y="5500468"/>
            <a:ext cx="1797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b="1" dirty="0">
                <a:latin typeface="Arial Black" panose="020B0A04020102020204" pitchFamily="34" charset="0"/>
              </a:rPr>
              <a:t>BRATISLAVA</a:t>
            </a:r>
          </a:p>
        </p:txBody>
      </p:sp>
    </p:spTree>
    <p:extLst>
      <p:ext uri="{BB962C8B-B14F-4D97-AF65-F5344CB8AC3E}">
        <p14:creationId xmlns:p14="http://schemas.microsoft.com/office/powerpoint/2010/main" val="2286287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B7EEF1-F826-40FA-9489-426FA75DF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4100" b="1" dirty="0"/>
              <a:t>Roztrieďte pojmy, ktoré sú typické pre podnebie a počasie, prípadne pre oboje (úloha 7)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2CABCF48-48F4-43BF-A81C-08D7404D98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21" t="5496" r="9162" b="6857"/>
          <a:stretch/>
        </p:blipFill>
        <p:spPr>
          <a:xfrm>
            <a:off x="4965895" y="1864513"/>
            <a:ext cx="7033847" cy="4375052"/>
          </a:xfrm>
          <a:prstGeom prst="rect">
            <a:avLst/>
          </a:prstGeom>
        </p:spPr>
      </p:pic>
      <p:sp>
        <p:nvSpPr>
          <p:cNvPr id="3" name="BlokTextu 2">
            <a:extLst>
              <a:ext uri="{FF2B5EF4-FFF2-40B4-BE49-F238E27FC236}">
                <a16:creationId xmlns:a16="http://schemas.microsoft.com/office/drawing/2014/main" id="{D99CA10F-0943-471B-9ECB-8F441C02058A}"/>
              </a:ext>
            </a:extLst>
          </p:cNvPr>
          <p:cNvSpPr txBox="1"/>
          <p:nvPr/>
        </p:nvSpPr>
        <p:spPr>
          <a:xfrm>
            <a:off x="192258" y="1737360"/>
            <a:ext cx="29607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/>
              <a:t>Klíma</a:t>
            </a:r>
          </a:p>
          <a:p>
            <a:pPr algn="ctr"/>
            <a:r>
              <a:rPr lang="sk-SK" sz="2400" dirty="0"/>
              <a:t>Meteorológia</a:t>
            </a:r>
          </a:p>
          <a:p>
            <a:pPr algn="ctr"/>
            <a:r>
              <a:rPr lang="sk-SK" sz="2400" dirty="0"/>
              <a:t>Predpoveď</a:t>
            </a:r>
          </a:p>
          <a:p>
            <a:pPr algn="ctr"/>
            <a:r>
              <a:rPr lang="sk-SK" sz="2400" dirty="0"/>
              <a:t>Teplota</a:t>
            </a:r>
          </a:p>
          <a:p>
            <a:pPr algn="ctr"/>
            <a:r>
              <a:rPr lang="sk-SK" sz="2400" dirty="0"/>
              <a:t>Vlhkosť</a:t>
            </a:r>
          </a:p>
          <a:p>
            <a:pPr algn="ctr"/>
            <a:r>
              <a:rPr lang="sk-SK" sz="2400" dirty="0"/>
              <a:t>Rýchlosť a smer vetra</a:t>
            </a:r>
          </a:p>
          <a:p>
            <a:pPr algn="ctr"/>
            <a:r>
              <a:rPr lang="sk-SK" sz="2400" dirty="0"/>
              <a:t>Zrážky</a:t>
            </a:r>
          </a:p>
          <a:p>
            <a:pPr algn="ctr"/>
            <a:r>
              <a:rPr lang="sk-SK" sz="2400" dirty="0"/>
              <a:t>Búrky</a:t>
            </a:r>
          </a:p>
          <a:p>
            <a:pPr algn="ctr"/>
            <a:r>
              <a:rPr lang="sk-SK" sz="2400" dirty="0"/>
              <a:t>Tlak vzduchu</a:t>
            </a:r>
          </a:p>
          <a:p>
            <a:pPr algn="ctr"/>
            <a:r>
              <a:rPr lang="sk-SK" sz="2400" dirty="0"/>
              <a:t>Meteorologická búdka</a:t>
            </a:r>
          </a:p>
          <a:p>
            <a:pPr algn="ctr"/>
            <a:r>
              <a:rPr lang="sk-SK" sz="2400" dirty="0"/>
              <a:t>Geografická šírka</a:t>
            </a:r>
          </a:p>
          <a:p>
            <a:pPr algn="ctr"/>
            <a:r>
              <a:rPr lang="sk-SK" sz="2400" dirty="0"/>
              <a:t>Ročné obdobia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692D35BC-C40B-45BA-BA86-CB2F13255288}"/>
              </a:ext>
            </a:extLst>
          </p:cNvPr>
          <p:cNvSpPr txBox="1"/>
          <p:nvPr/>
        </p:nvSpPr>
        <p:spPr>
          <a:xfrm>
            <a:off x="2565637" y="1801208"/>
            <a:ext cx="25972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/>
              <a:t>Dlhá doba</a:t>
            </a:r>
          </a:p>
          <a:p>
            <a:pPr algn="ctr"/>
            <a:r>
              <a:rPr lang="sk-SK" sz="2400" dirty="0"/>
              <a:t>Krátka doba</a:t>
            </a:r>
          </a:p>
          <a:p>
            <a:pPr algn="ctr"/>
            <a:r>
              <a:rPr lang="sk-SK" sz="2400" dirty="0"/>
              <a:t>Priemer</a:t>
            </a:r>
          </a:p>
          <a:p>
            <a:pPr algn="ctr"/>
            <a:r>
              <a:rPr lang="sk-SK" sz="2400" dirty="0"/>
              <a:t>Zmeny v atmosfére</a:t>
            </a:r>
          </a:p>
          <a:p>
            <a:pPr algn="ctr"/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2538995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B7EEF1-F826-40FA-9489-426FA75DF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4100" dirty="0"/>
              <a:t>Roztrieďte pojmy, ktoré sú typické pre podnebie a počasie, prípadne pre oboje (úloha 7)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2CABCF48-48F4-43BF-A81C-08D7404D98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90" t="5496" r="8963" b="6857"/>
          <a:stretch/>
        </p:blipFill>
        <p:spPr>
          <a:xfrm>
            <a:off x="5093914" y="1835601"/>
            <a:ext cx="7019779" cy="4375052"/>
          </a:xfrm>
          <a:prstGeom prst="rect">
            <a:avLst/>
          </a:prstGeom>
        </p:spPr>
      </p:pic>
      <p:sp>
        <p:nvSpPr>
          <p:cNvPr id="3" name="BlokTextu 2">
            <a:extLst>
              <a:ext uri="{FF2B5EF4-FFF2-40B4-BE49-F238E27FC236}">
                <a16:creationId xmlns:a16="http://schemas.microsoft.com/office/drawing/2014/main" id="{D99CA10F-0943-471B-9ECB-8F441C02058A}"/>
              </a:ext>
            </a:extLst>
          </p:cNvPr>
          <p:cNvSpPr txBox="1"/>
          <p:nvPr/>
        </p:nvSpPr>
        <p:spPr>
          <a:xfrm>
            <a:off x="78307" y="1760970"/>
            <a:ext cx="29607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/>
              <a:t>Klíma</a:t>
            </a:r>
          </a:p>
          <a:p>
            <a:pPr algn="ctr"/>
            <a:r>
              <a:rPr lang="sk-SK" sz="2400" dirty="0"/>
              <a:t>Meteorológia</a:t>
            </a:r>
          </a:p>
          <a:p>
            <a:pPr algn="ctr"/>
            <a:r>
              <a:rPr lang="sk-SK" sz="2400" dirty="0"/>
              <a:t>Predpoveď</a:t>
            </a:r>
          </a:p>
          <a:p>
            <a:pPr algn="ctr"/>
            <a:r>
              <a:rPr lang="sk-SK" sz="2400" dirty="0"/>
              <a:t>Teplota</a:t>
            </a:r>
          </a:p>
          <a:p>
            <a:pPr algn="ctr"/>
            <a:r>
              <a:rPr lang="sk-SK" sz="2400" dirty="0"/>
              <a:t>Vlhkosť</a:t>
            </a:r>
          </a:p>
          <a:p>
            <a:pPr algn="ctr"/>
            <a:r>
              <a:rPr lang="sk-SK" sz="2400" dirty="0"/>
              <a:t>Rýchlosť a smer vetra</a:t>
            </a:r>
          </a:p>
          <a:p>
            <a:pPr algn="ctr"/>
            <a:r>
              <a:rPr lang="sk-SK" sz="2400" dirty="0"/>
              <a:t>Zrážky</a:t>
            </a:r>
          </a:p>
          <a:p>
            <a:pPr algn="ctr"/>
            <a:r>
              <a:rPr lang="sk-SK" sz="2400" dirty="0"/>
              <a:t>Búrky</a:t>
            </a:r>
          </a:p>
          <a:p>
            <a:pPr algn="ctr"/>
            <a:r>
              <a:rPr lang="sk-SK" sz="2400" dirty="0"/>
              <a:t>Tlak vzduchu</a:t>
            </a:r>
          </a:p>
          <a:p>
            <a:pPr algn="ctr"/>
            <a:r>
              <a:rPr lang="sk-SK" sz="2400" dirty="0"/>
              <a:t>Meteorologická búdka</a:t>
            </a:r>
          </a:p>
          <a:p>
            <a:pPr algn="ctr"/>
            <a:r>
              <a:rPr lang="sk-SK" sz="2400" dirty="0"/>
              <a:t>Geografická šírka</a:t>
            </a:r>
          </a:p>
          <a:p>
            <a:pPr algn="ctr"/>
            <a:r>
              <a:rPr lang="sk-SK" sz="2400" dirty="0"/>
              <a:t>Ročné obdobia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B0A9FF28-D945-41C1-9000-1AB6E4947B0A}"/>
              </a:ext>
            </a:extLst>
          </p:cNvPr>
          <p:cNvSpPr txBox="1"/>
          <p:nvPr/>
        </p:nvSpPr>
        <p:spPr>
          <a:xfrm>
            <a:off x="9279525" y="2794333"/>
            <a:ext cx="23986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/>
              <a:t>-Meteorológia</a:t>
            </a:r>
          </a:p>
          <a:p>
            <a:pPr algn="ctr"/>
            <a:r>
              <a:rPr lang="sk-SK" sz="2400" dirty="0"/>
              <a:t>-Predpoveď</a:t>
            </a:r>
          </a:p>
          <a:p>
            <a:pPr algn="ctr"/>
            <a:r>
              <a:rPr lang="sk-SK" sz="2400" dirty="0"/>
              <a:t>-Búrky</a:t>
            </a:r>
          </a:p>
          <a:p>
            <a:pPr algn="ctr"/>
            <a:r>
              <a:rPr lang="sk-SK" sz="2400" dirty="0"/>
              <a:t>-Tlak vzduchu</a:t>
            </a:r>
          </a:p>
          <a:p>
            <a:pPr algn="ctr"/>
            <a:r>
              <a:rPr lang="sk-SK" sz="2400" dirty="0"/>
              <a:t>-Meteorologická </a:t>
            </a:r>
          </a:p>
          <a:p>
            <a:pPr algn="ctr"/>
            <a:r>
              <a:rPr lang="sk-SK" sz="2400" dirty="0"/>
              <a:t>Búdka</a:t>
            </a:r>
          </a:p>
          <a:p>
            <a:pPr algn="ctr"/>
            <a:r>
              <a:rPr lang="sk-SK" sz="2400" dirty="0"/>
              <a:t>-Krátka doba</a:t>
            </a:r>
          </a:p>
          <a:p>
            <a:r>
              <a:rPr lang="sk-SK" sz="2400" dirty="0"/>
              <a:t>-Zmeny v atmosfére</a:t>
            </a: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86F127E1-E762-41B6-9A32-785749FAF9F9}"/>
              </a:ext>
            </a:extLst>
          </p:cNvPr>
          <p:cNvSpPr txBox="1"/>
          <p:nvPr/>
        </p:nvSpPr>
        <p:spPr>
          <a:xfrm>
            <a:off x="5209969" y="3053631"/>
            <a:ext cx="24949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/>
              <a:t>-Klíma</a:t>
            </a:r>
          </a:p>
          <a:p>
            <a:pPr algn="ctr"/>
            <a:r>
              <a:rPr lang="sk-SK" sz="2400" dirty="0"/>
              <a:t>-Geografická šírka</a:t>
            </a:r>
          </a:p>
          <a:p>
            <a:pPr algn="ctr"/>
            <a:r>
              <a:rPr lang="sk-SK" sz="2400" dirty="0"/>
              <a:t>-Ročné obdobia</a:t>
            </a:r>
          </a:p>
          <a:p>
            <a:pPr algn="ctr"/>
            <a:r>
              <a:rPr lang="sk-SK" sz="2400" dirty="0"/>
              <a:t>-Dlhá doba</a:t>
            </a:r>
          </a:p>
          <a:p>
            <a:pPr algn="ctr"/>
            <a:r>
              <a:rPr lang="sk-SK" sz="2400" dirty="0"/>
              <a:t>-Priemer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76F31739-371B-4422-AE0E-BB8C0BE80A2A}"/>
              </a:ext>
            </a:extLst>
          </p:cNvPr>
          <p:cNvSpPr txBox="1"/>
          <p:nvPr/>
        </p:nvSpPr>
        <p:spPr>
          <a:xfrm>
            <a:off x="7821006" y="3053631"/>
            <a:ext cx="15569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/>
              <a:t>-Teplota</a:t>
            </a:r>
          </a:p>
          <a:p>
            <a:pPr algn="ctr"/>
            <a:r>
              <a:rPr lang="sk-SK" sz="2400" dirty="0"/>
              <a:t>-Vlhkosť</a:t>
            </a:r>
          </a:p>
          <a:p>
            <a:pPr algn="ctr"/>
            <a:r>
              <a:rPr lang="sk-SK" sz="2400" dirty="0"/>
              <a:t>-Rýchlosť a </a:t>
            </a:r>
          </a:p>
          <a:p>
            <a:pPr algn="ctr"/>
            <a:r>
              <a:rPr lang="sk-SK" sz="2400" dirty="0"/>
              <a:t>smer vetra</a:t>
            </a:r>
          </a:p>
          <a:p>
            <a:pPr algn="ctr"/>
            <a:r>
              <a:rPr lang="sk-SK" sz="2400" dirty="0"/>
              <a:t>-Zrážky</a:t>
            </a:r>
          </a:p>
        </p:txBody>
      </p:sp>
      <p:sp>
        <p:nvSpPr>
          <p:cNvPr id="8" name="BlokTextu 7">
            <a:extLst>
              <a:ext uri="{FF2B5EF4-FFF2-40B4-BE49-F238E27FC236}">
                <a16:creationId xmlns:a16="http://schemas.microsoft.com/office/drawing/2014/main" id="{474B44AE-668C-4359-84E8-963768BB44A6}"/>
              </a:ext>
            </a:extLst>
          </p:cNvPr>
          <p:cNvSpPr txBox="1"/>
          <p:nvPr/>
        </p:nvSpPr>
        <p:spPr>
          <a:xfrm>
            <a:off x="2368689" y="1814267"/>
            <a:ext cx="29607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/>
              <a:t>Dlhá doba</a:t>
            </a:r>
          </a:p>
          <a:p>
            <a:pPr algn="ctr"/>
            <a:r>
              <a:rPr lang="sk-SK" sz="2400" dirty="0"/>
              <a:t>Krátka doba</a:t>
            </a:r>
          </a:p>
          <a:p>
            <a:pPr algn="ctr"/>
            <a:r>
              <a:rPr lang="sk-SK" sz="2400" dirty="0"/>
              <a:t>Priemer</a:t>
            </a:r>
          </a:p>
          <a:p>
            <a:pPr algn="ctr"/>
            <a:r>
              <a:rPr lang="sk-SK" sz="2400" dirty="0"/>
              <a:t>Zmeny v atmosfére</a:t>
            </a:r>
          </a:p>
          <a:p>
            <a:pPr algn="ctr"/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347389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DA2BE1-3E99-46B0-8125-B01E18996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/>
              <a:t>Aké máme dnes počasie na Slovensku? (úloha 8) - DÚ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09B0E355-3496-4627-9DA4-833B3ECA9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5059" y="1823551"/>
            <a:ext cx="8344344" cy="4163732"/>
          </a:xfrm>
          <a:prstGeom prst="rect">
            <a:avLst/>
          </a:prstGeo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92955D0A-707A-40A0-A151-4C771E8028F4}"/>
              </a:ext>
            </a:extLst>
          </p:cNvPr>
          <p:cNvSpPr txBox="1"/>
          <p:nvPr/>
        </p:nvSpPr>
        <p:spPr>
          <a:xfrm>
            <a:off x="407963" y="2180492"/>
            <a:ext cx="49383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Slovenský hydrometeorologický ústav:</a:t>
            </a:r>
          </a:p>
          <a:p>
            <a:r>
              <a:rPr lang="sk-SK" sz="2400" dirty="0">
                <a:hlinkClick r:id="rId3"/>
              </a:rPr>
              <a:t>http://www.shmu.sk/</a:t>
            </a:r>
            <a:r>
              <a:rPr lang="sk-SK" sz="2400" dirty="0"/>
              <a:t> </a:t>
            </a:r>
          </a:p>
        </p:txBody>
      </p:sp>
      <p:cxnSp>
        <p:nvCxnSpPr>
          <p:cNvPr id="7" name="Rovná spojovacia šípka 6">
            <a:extLst>
              <a:ext uri="{FF2B5EF4-FFF2-40B4-BE49-F238E27FC236}">
                <a16:creationId xmlns:a16="http://schemas.microsoft.com/office/drawing/2014/main" id="{4900638A-3C6B-4FB4-B099-0EFCFA003B01}"/>
              </a:ext>
            </a:extLst>
          </p:cNvPr>
          <p:cNvCxnSpPr/>
          <p:nvPr/>
        </p:nvCxnSpPr>
        <p:spPr>
          <a:xfrm>
            <a:off x="4698609" y="1350498"/>
            <a:ext cx="914400" cy="82999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ázok 7">
            <a:extLst>
              <a:ext uri="{FF2B5EF4-FFF2-40B4-BE49-F238E27FC236}">
                <a16:creationId xmlns:a16="http://schemas.microsoft.com/office/drawing/2014/main" id="{485FE3CD-A3ED-485C-BAA5-2B618EE839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63" y="3368430"/>
            <a:ext cx="2919896" cy="134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967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>
            <a:extLst>
              <a:ext uri="{FF2B5EF4-FFF2-40B4-BE49-F238E27FC236}">
                <a16:creationId xmlns:a16="http://schemas.microsoft.com/office/drawing/2014/main" id="{7EC6FEBD-FDEB-4E6B-91C2-6EAFDD7D5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368" y="300671"/>
            <a:ext cx="10445906" cy="5875046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C2E45DE5-5C7A-40E6-A4A5-D34F98570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3549" y="4217842"/>
            <a:ext cx="4290762" cy="2339487"/>
          </a:xfrm>
          <a:prstGeom prst="rect">
            <a:avLst/>
          </a:prstGeom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DC2CC1EA-17C6-4AE7-938F-770B23837A5F}"/>
              </a:ext>
            </a:extLst>
          </p:cNvPr>
          <p:cNvSpPr txBox="1"/>
          <p:nvPr/>
        </p:nvSpPr>
        <p:spPr>
          <a:xfrm>
            <a:off x="6846224" y="154745"/>
            <a:ext cx="47854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4000" dirty="0"/>
              <a:t>Klimatologické stanice</a:t>
            </a:r>
          </a:p>
        </p:txBody>
      </p:sp>
      <p:sp>
        <p:nvSpPr>
          <p:cNvPr id="8" name="BlokTextu 7">
            <a:extLst>
              <a:ext uri="{FF2B5EF4-FFF2-40B4-BE49-F238E27FC236}">
                <a16:creationId xmlns:a16="http://schemas.microsoft.com/office/drawing/2014/main" id="{B2EFD763-3BC4-478D-9C14-379437B56D23}"/>
              </a:ext>
            </a:extLst>
          </p:cNvPr>
          <p:cNvSpPr txBox="1"/>
          <p:nvPr/>
        </p:nvSpPr>
        <p:spPr>
          <a:xfrm>
            <a:off x="8865615" y="5843303"/>
            <a:ext cx="3188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dirty="0" err="1"/>
              <a:t>Zrážkomerné</a:t>
            </a:r>
            <a:r>
              <a:rPr lang="sk-SK" sz="2800" dirty="0"/>
              <a:t> stanice</a:t>
            </a:r>
          </a:p>
        </p:txBody>
      </p:sp>
      <p:sp>
        <p:nvSpPr>
          <p:cNvPr id="9" name="Obdĺžnik 8">
            <a:extLst>
              <a:ext uri="{FF2B5EF4-FFF2-40B4-BE49-F238E27FC236}">
                <a16:creationId xmlns:a16="http://schemas.microsoft.com/office/drawing/2014/main" id="{EE70BB6E-104F-45C3-B9CD-67C362895954}"/>
              </a:ext>
            </a:extLst>
          </p:cNvPr>
          <p:cNvSpPr/>
          <p:nvPr/>
        </p:nvSpPr>
        <p:spPr>
          <a:xfrm>
            <a:off x="228504" y="6366523"/>
            <a:ext cx="604922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sk-SK" dirty="0"/>
              <a:t>Mapy: </a:t>
            </a:r>
            <a:r>
              <a:rPr lang="sk-SK" dirty="0">
                <a:hlinkClick r:id="rId4"/>
              </a:rPr>
              <a:t>http://www.shmu.sk/sk/?page=1&amp;id=klimat_klimatsiet</a:t>
            </a:r>
            <a:r>
              <a:rPr lang="sk-SK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4811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2F343C-AA37-48DF-B078-DE8B67ADB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1" y="286603"/>
            <a:ext cx="11380762" cy="1450757"/>
          </a:xfrm>
        </p:spPr>
        <p:txBody>
          <a:bodyPr/>
          <a:lstStyle/>
          <a:p>
            <a:r>
              <a:rPr lang="sk-SK" b="1" dirty="0"/>
              <a:t>Čo je to podnebie? Čo je to počasie? (úloha 1)</a:t>
            </a:r>
          </a:p>
        </p:txBody>
      </p:sp>
    </p:spTree>
    <p:extLst>
      <p:ext uri="{BB962C8B-B14F-4D97-AF65-F5344CB8AC3E}">
        <p14:creationId xmlns:p14="http://schemas.microsoft.com/office/powerpoint/2010/main" val="3432250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8B4F45A4-03EB-418B-A7AF-3E62FE936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989"/>
            <a:ext cx="6096000" cy="3246734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E0D2A216-4B21-40C5-8B74-05DA48DB3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99938"/>
            <a:ext cx="7042719" cy="3101898"/>
          </a:xfrm>
          <a:prstGeom prst="rect">
            <a:avLst/>
          </a:prstGeom>
        </p:spPr>
      </p:pic>
      <p:pic>
        <p:nvPicPr>
          <p:cNvPr id="1026" name="Picture 2" descr="https://scontent-frt3-2.xx.fbcdn.net/v/t1.0-9/23472426_1755925281147704_5828652698342481593_n.png?oh=f6dee188bda831dd88a30a55ddda5da7&amp;oe=5A9B2786">
            <a:extLst>
              <a:ext uri="{FF2B5EF4-FFF2-40B4-BE49-F238E27FC236}">
                <a16:creationId xmlns:a16="http://schemas.microsoft.com/office/drawing/2014/main" id="{91559B48-D2F1-4AB4-A09A-564B7CF98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6000" cy="40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úvisiaci obrázok">
            <a:extLst>
              <a:ext uri="{FF2B5EF4-FFF2-40B4-BE49-F238E27FC236}">
                <a16:creationId xmlns:a16="http://schemas.microsoft.com/office/drawing/2014/main" id="{359F0A4A-61DE-4E79-A1F6-B81892DD1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322" y="3756102"/>
            <a:ext cx="4060075" cy="310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178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>
            <a:extLst>
              <a:ext uri="{FF2B5EF4-FFF2-40B4-BE49-F238E27FC236}">
                <a16:creationId xmlns:a16="http://schemas.microsoft.com/office/drawing/2014/main" id="{0CA29787-AFDB-4E75-9348-DB1CFB892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19855" cy="3305908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3445BB2F-3696-4461-B4B6-8CA41FF7C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7089" y="-8792"/>
            <a:ext cx="4419600" cy="3314700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55C38E3E-75CA-496B-A501-AB8674FA1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233" y="761183"/>
            <a:ext cx="3407914" cy="2544725"/>
          </a:xfrm>
          <a:prstGeom prst="rect">
            <a:avLst/>
          </a:prstGeo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9765C48B-C6F9-41EE-B740-59B65E955DB1}"/>
              </a:ext>
            </a:extLst>
          </p:cNvPr>
          <p:cNvSpPr txBox="1"/>
          <p:nvPr/>
        </p:nvSpPr>
        <p:spPr>
          <a:xfrm>
            <a:off x="8729003" y="5273831"/>
            <a:ext cx="3293012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k-SK" sz="1200" dirty="0"/>
              <a:t>Zdroj: </a:t>
            </a:r>
            <a:r>
              <a:rPr lang="sk-SK" sz="1200" dirty="0">
                <a:hlinkClick r:id="rId5"/>
              </a:rPr>
              <a:t>http://www.planetarium.sk/index.php%3Foption%3Dcom_content%26view%3Darticle%26id%3D21%26Itemid%3D26</a:t>
            </a:r>
            <a:r>
              <a:rPr lang="sk-SK" sz="1200" dirty="0"/>
              <a:t> , </a:t>
            </a:r>
            <a:r>
              <a:rPr lang="sk-SK" sz="1200" dirty="0">
                <a:hlinkClick r:id="rId6"/>
              </a:rPr>
              <a:t>http://metmladez.wz.cz/metdeti/budkah.jpg</a:t>
            </a:r>
            <a:r>
              <a:rPr lang="sk-SK" sz="1200" dirty="0"/>
              <a:t> </a:t>
            </a:r>
          </a:p>
        </p:txBody>
      </p:sp>
      <p:pic>
        <p:nvPicPr>
          <p:cNvPr id="1026" name="Picture 2" descr="Výsledok vyhľadávania obrázkov pre dopyt meteorologická búdka">
            <a:extLst>
              <a:ext uri="{FF2B5EF4-FFF2-40B4-BE49-F238E27FC236}">
                <a16:creationId xmlns:a16="http://schemas.microsoft.com/office/drawing/2014/main" id="{17F6A1EC-32BF-46C9-911B-1A0D3C3B6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190" y="3305908"/>
            <a:ext cx="5328139" cy="355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lokTextu 5">
            <a:extLst>
              <a:ext uri="{FF2B5EF4-FFF2-40B4-BE49-F238E27FC236}">
                <a16:creationId xmlns:a16="http://schemas.microsoft.com/office/drawing/2014/main" id="{1799C910-BE11-453B-A1F7-2E5A836F7FBE}"/>
              </a:ext>
            </a:extLst>
          </p:cNvPr>
          <p:cNvSpPr txBox="1"/>
          <p:nvPr/>
        </p:nvSpPr>
        <p:spPr>
          <a:xfrm>
            <a:off x="0" y="3545060"/>
            <a:ext cx="4567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600" b="1" dirty="0"/>
              <a:t>Meteorologická </a:t>
            </a:r>
          </a:p>
          <a:p>
            <a:r>
              <a:rPr lang="sk-SK" sz="3600" b="1" dirty="0"/>
              <a:t>stanica a búdka</a:t>
            </a:r>
          </a:p>
        </p:txBody>
      </p:sp>
    </p:spTree>
    <p:extLst>
      <p:ext uri="{BB962C8B-B14F-4D97-AF65-F5344CB8AC3E}">
        <p14:creationId xmlns:p14="http://schemas.microsoft.com/office/powerpoint/2010/main" val="3221514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567504-8BC1-4592-BD5E-C25018423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/>
              <a:t>Teplotná inverzia</a:t>
            </a:r>
          </a:p>
        </p:txBody>
      </p:sp>
      <p:pic>
        <p:nvPicPr>
          <p:cNvPr id="3" name="Picture 6" descr="https://upload.wikimedia.org/wikipedia/commons/thumb/f/f7/Bratislava_Temperature_inversion1_2005-Nov-11.jpg/800px-Bratislava_Temperature_inversion1_2005-Nov-11.jpg">
            <a:extLst>
              <a:ext uri="{FF2B5EF4-FFF2-40B4-BE49-F238E27FC236}">
                <a16:creationId xmlns:a16="http://schemas.microsoft.com/office/drawing/2014/main" id="{C81BB313-3B9F-4894-83A2-B1F77DC06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927" y="3294890"/>
            <a:ext cx="3840480" cy="266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://www.shmu.sk/File/ExtraFiles/ODBORNE_AKTUALITY/images/kmis/inverzia%20Sihla.jpg">
            <a:extLst>
              <a:ext uri="{FF2B5EF4-FFF2-40B4-BE49-F238E27FC236}">
                <a16:creationId xmlns:a16="http://schemas.microsoft.com/office/drawing/2014/main" id="{6E92EFDA-5622-4E62-9150-8691268B9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7360"/>
            <a:ext cx="4835671" cy="3433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Výsledok vyhľadávania obrázkov pre dopyt teplotná inverzia slovensko">
            <a:extLst>
              <a:ext uri="{FF2B5EF4-FFF2-40B4-BE49-F238E27FC236}">
                <a16:creationId xmlns:a16="http://schemas.microsoft.com/office/drawing/2014/main" id="{FBF16A17-8759-47D2-8E1F-F234F1D01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570" y="23737"/>
            <a:ext cx="4354662" cy="326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s://scontent-frt3-2.xx.fbcdn.net/v/t34.0-12/23601986_1661712407183701_1201217173_n.jpg?oh=733f5275875de22cb42620867c3d01de&amp;oe=5A0DC695">
            <a:extLst>
              <a:ext uri="{FF2B5EF4-FFF2-40B4-BE49-F238E27FC236}">
                <a16:creationId xmlns:a16="http://schemas.microsoft.com/office/drawing/2014/main" id="{9AC84316-9A99-4337-B2A5-1E208745B2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" t="17499" r="10038" b="45834"/>
          <a:stretch/>
        </p:blipFill>
        <p:spPr bwMode="auto">
          <a:xfrm>
            <a:off x="8676151" y="3289734"/>
            <a:ext cx="3515849" cy="267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0209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8A18E17-C240-45ED-B2EB-8B89453B9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/>
              <a:t>Poznáš pranostiky, ktoré sa spájajú s počasím na Slovensku? Napíš aspoň 2. (úloha 9)</a:t>
            </a:r>
          </a:p>
        </p:txBody>
      </p:sp>
    </p:spTree>
    <p:extLst>
      <p:ext uri="{BB962C8B-B14F-4D97-AF65-F5344CB8AC3E}">
        <p14:creationId xmlns:p14="http://schemas.microsoft.com/office/powerpoint/2010/main" val="28034742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8A18E17-C240-45ED-B2EB-8B89453B9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/>
              <a:t>Poznáš pranostiky, ktoré sa spájajú s počasím na Slovensku? Napíš aspoň 2. (úloha 9)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0A3C117-1C7C-4C2A-BF0C-ACDED6BCA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927274"/>
            <a:ext cx="10058400" cy="4304714"/>
          </a:xfrm>
        </p:spPr>
        <p:txBody>
          <a:bodyPr>
            <a:normAutofit fontScale="92500" lnSpcReduction="20000"/>
          </a:bodyPr>
          <a:lstStyle/>
          <a:p>
            <a:pPr algn="ctr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sk-SK" sz="3600" dirty="0">
                <a:solidFill>
                  <a:schemeClr val="tx1"/>
                </a:solidFill>
              </a:rPr>
              <a:t>Medardova kvapka 40 dní kvapká.</a:t>
            </a:r>
          </a:p>
          <a:p>
            <a:pPr algn="ctr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sk-SK" sz="3600" dirty="0">
                <a:solidFill>
                  <a:schemeClr val="tx1"/>
                </a:solidFill>
              </a:rPr>
              <a:t>Studený máj, v stodole raj.</a:t>
            </a:r>
          </a:p>
          <a:p>
            <a:pPr algn="ctr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sk-SK" sz="3600" dirty="0">
                <a:solidFill>
                  <a:schemeClr val="tx1"/>
                </a:solidFill>
              </a:rPr>
              <a:t>Katarína na ľade a Vianoce na blate.</a:t>
            </a:r>
          </a:p>
          <a:p>
            <a:pPr algn="ctr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pl-PL" sz="3600" dirty="0">
                <a:solidFill>
                  <a:schemeClr val="tx1"/>
                </a:solidFill>
              </a:rPr>
              <a:t>Marec bez vody, apríl bez trávy.</a:t>
            </a:r>
          </a:p>
          <a:p>
            <a:pPr algn="ctr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sk-SK" sz="3600" dirty="0">
                <a:solidFill>
                  <a:schemeClr val="tx1"/>
                </a:solidFill>
              </a:rPr>
              <a:t>Keď prší na Víta, sú skazené žitá.</a:t>
            </a:r>
          </a:p>
          <a:p>
            <a:pPr algn="ctr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sk-SK" sz="3600" dirty="0">
                <a:solidFill>
                  <a:schemeClr val="tx1"/>
                </a:solidFill>
              </a:rPr>
              <a:t>Teplý október, studený november.</a:t>
            </a:r>
          </a:p>
          <a:p>
            <a:pPr algn="ctr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sk-SK" sz="3600" dirty="0">
                <a:solidFill>
                  <a:schemeClr val="tx1"/>
                </a:solidFill>
              </a:rPr>
              <a:t>Keď na Sergeja vetry dujú, po celú zimu nás navštevujú.</a:t>
            </a:r>
          </a:p>
          <a:p>
            <a:pPr algn="ctr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sk-SK" sz="3600" dirty="0">
                <a:solidFill>
                  <a:schemeClr val="tx1"/>
                </a:solidFill>
              </a:rPr>
              <a:t>Biele Vianoce, zelená Veľká noc.</a:t>
            </a:r>
          </a:p>
        </p:txBody>
      </p:sp>
    </p:spTree>
    <p:extLst>
      <p:ext uri="{BB962C8B-B14F-4D97-AF65-F5344CB8AC3E}">
        <p14:creationId xmlns:p14="http://schemas.microsoft.com/office/powerpoint/2010/main" val="30056391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26EDDF88-6AD8-4C4B-89A3-D19317726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Ďakujem za pozornosť </a:t>
            </a:r>
            <a:r>
              <a:rPr lang="sk-SK" dirty="0">
                <a:sym typeface="Wingdings" panose="05000000000000000000" pitchFamily="2" charset="2"/>
              </a:rPr>
              <a:t> 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673507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2F343C-AA37-48DF-B078-DE8B67AD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Čo je to podnebie? (úloha 1)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CF628462-7493-4B86-A120-98449EC603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sk-SK" sz="1200" b="1" dirty="0">
              <a:solidFill>
                <a:schemeClr val="tx1"/>
              </a:solidFill>
            </a:endParaRPr>
          </a:p>
          <a:p>
            <a:pPr algn="ctr"/>
            <a:r>
              <a:rPr lang="sk-SK" sz="3200" b="1" dirty="0">
                <a:solidFill>
                  <a:schemeClr val="tx1"/>
                </a:solidFill>
              </a:rPr>
              <a:t>Podnebie</a:t>
            </a:r>
            <a:r>
              <a:rPr lang="sk-SK" sz="3200" dirty="0">
                <a:solidFill>
                  <a:schemeClr val="tx1"/>
                </a:solidFill>
              </a:rPr>
              <a:t> je opakujúci sa priebeh počasia na určitom mieste na Zemi. </a:t>
            </a:r>
          </a:p>
          <a:p>
            <a:pPr algn="ctr"/>
            <a:r>
              <a:rPr lang="sk-SK" sz="3200" b="1" dirty="0">
                <a:solidFill>
                  <a:schemeClr val="tx1"/>
                </a:solidFill>
              </a:rPr>
              <a:t>=</a:t>
            </a:r>
          </a:p>
          <a:p>
            <a:pPr algn="ctr"/>
            <a:r>
              <a:rPr lang="sk-SK" sz="3200" b="1" dirty="0">
                <a:solidFill>
                  <a:schemeClr val="tx1"/>
                </a:solidFill>
              </a:rPr>
              <a:t>Klíma</a:t>
            </a:r>
            <a:r>
              <a:rPr lang="sk-SK" sz="3200" dirty="0">
                <a:solidFill>
                  <a:schemeClr val="tx1"/>
                </a:solidFill>
              </a:rPr>
              <a:t> je dlhodobý priebeh, režim počasí (typických meteorologických situácií) na danom mieste. Podmieňuje ju sústavné pôsobenie </a:t>
            </a:r>
            <a:r>
              <a:rPr lang="sk-SK" sz="3200" dirty="0" err="1">
                <a:solidFill>
                  <a:schemeClr val="tx1"/>
                </a:solidFill>
              </a:rPr>
              <a:t>klimatotvorných</a:t>
            </a:r>
            <a:r>
              <a:rPr lang="sk-SK" sz="3200" dirty="0">
                <a:solidFill>
                  <a:schemeClr val="tx1"/>
                </a:solidFill>
              </a:rPr>
              <a:t> činiteľov.</a:t>
            </a:r>
          </a:p>
        </p:txBody>
      </p:sp>
    </p:spTree>
    <p:extLst>
      <p:ext uri="{BB962C8B-B14F-4D97-AF65-F5344CB8AC3E}">
        <p14:creationId xmlns:p14="http://schemas.microsoft.com/office/powerpoint/2010/main" val="1215414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382C36-E99F-4981-ABDC-5C6078246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Čo je to počasie? (úloha 1)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D212ED36-2326-418B-842C-6EE05A602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3200" b="1" dirty="0">
                <a:solidFill>
                  <a:schemeClr val="tx1"/>
                </a:solidFill>
              </a:rPr>
              <a:t>Počasie:</a:t>
            </a:r>
          </a:p>
          <a:p>
            <a:r>
              <a:rPr lang="sk-SK" sz="3200" dirty="0">
                <a:solidFill>
                  <a:schemeClr val="tx1"/>
                </a:solidFill>
              </a:rPr>
              <a:t>- je okamžitý stav ovzdušia na danom mieste a čase </a:t>
            </a:r>
          </a:p>
          <a:p>
            <a:r>
              <a:rPr lang="sk-SK" sz="3200" dirty="0">
                <a:solidFill>
                  <a:schemeClr val="tx1"/>
                </a:solidFill>
              </a:rPr>
              <a:t>- určuje ho teplota a tlak vzduchu, zrážky, smer a rýchlosť vetra, ... </a:t>
            </a:r>
          </a:p>
          <a:p>
            <a:r>
              <a:rPr lang="sk-SK" sz="3200" dirty="0">
                <a:solidFill>
                  <a:schemeClr val="tx1"/>
                </a:solidFill>
              </a:rPr>
              <a:t>- počasie u nás je striedaním vplyvov suchého pevninského a vlhkého morského vzduchu veľmi premenlivé</a:t>
            </a:r>
          </a:p>
        </p:txBody>
      </p:sp>
    </p:spTree>
    <p:extLst>
      <p:ext uri="{BB962C8B-B14F-4D97-AF65-F5344CB8AC3E}">
        <p14:creationId xmlns:p14="http://schemas.microsoft.com/office/powerpoint/2010/main" val="2387251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D3E0797-6322-4F98-9B88-BB01E1807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046" y="286603"/>
            <a:ext cx="10522634" cy="1450757"/>
          </a:xfrm>
        </p:spPr>
        <p:txBody>
          <a:bodyPr>
            <a:normAutofit fontScale="90000"/>
          </a:bodyPr>
          <a:lstStyle/>
          <a:p>
            <a:r>
              <a:rPr lang="sk-SK" b="1" dirty="0"/>
              <a:t>V akom podnebnom pásme leží SR? A aké máme ešte podnebné pásma na Zemi? (úloha 2)</a:t>
            </a:r>
          </a:p>
        </p:txBody>
      </p:sp>
    </p:spTree>
    <p:extLst>
      <p:ext uri="{BB962C8B-B14F-4D97-AF65-F5344CB8AC3E}">
        <p14:creationId xmlns:p14="http://schemas.microsoft.com/office/powerpoint/2010/main" val="3872710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D3E0797-6322-4F98-9B88-BB01E1807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7" y="286603"/>
            <a:ext cx="11211951" cy="1450757"/>
          </a:xfrm>
        </p:spPr>
        <p:txBody>
          <a:bodyPr>
            <a:normAutofit fontScale="90000"/>
          </a:bodyPr>
          <a:lstStyle/>
          <a:p>
            <a:r>
              <a:rPr lang="sk-SK" dirty="0"/>
              <a:t>V akom podnebnom pásme leží SR? A aké máme ešte podnebné pásma na Zemi? (úloha 2)</a:t>
            </a:r>
          </a:p>
        </p:txBody>
      </p:sp>
      <p:pic>
        <p:nvPicPr>
          <p:cNvPr id="1026" name="Picture 2" descr="Súvisiaci obrázok">
            <a:extLst>
              <a:ext uri="{FF2B5EF4-FFF2-40B4-BE49-F238E27FC236}">
                <a16:creationId xmlns:a16="http://schemas.microsoft.com/office/drawing/2014/main" id="{A1B2F5A7-9641-4F65-8D97-6A5AD42851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6" t="27923" r="1693" b="6334"/>
          <a:stretch/>
        </p:blipFill>
        <p:spPr bwMode="auto">
          <a:xfrm>
            <a:off x="8667420" y="1889765"/>
            <a:ext cx="3197688" cy="333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úvisiaci obrázok">
            <a:extLst>
              <a:ext uri="{FF2B5EF4-FFF2-40B4-BE49-F238E27FC236}">
                <a16:creationId xmlns:a16="http://schemas.microsoft.com/office/drawing/2014/main" id="{A2DB1E8D-5586-4DCD-94F6-9F55CAAD0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13" y="1889765"/>
            <a:ext cx="4960181" cy="329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91CF40B7-A1A7-4F8C-9B99-0A6823B27A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1005" y="4487887"/>
            <a:ext cx="2197196" cy="2272590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84E9DCB7-E2B0-40A8-9FA1-DC9D90F09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9731" y="1889765"/>
            <a:ext cx="3197689" cy="259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936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6F856F-93D2-4DEF-8D88-661BE3F01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/>
              <a:t>Ktoré </a:t>
            </a:r>
            <a:r>
              <a:rPr lang="sk-SK" b="1" dirty="0" err="1"/>
              <a:t>klimatotvorné</a:t>
            </a:r>
            <a:r>
              <a:rPr lang="sk-SK" b="1" dirty="0"/>
              <a:t> činitele ovplyvňujú podnebie v SR? Ako? (úloha 3)</a:t>
            </a:r>
          </a:p>
        </p:txBody>
      </p:sp>
    </p:spTree>
    <p:extLst>
      <p:ext uri="{BB962C8B-B14F-4D97-AF65-F5344CB8AC3E}">
        <p14:creationId xmlns:p14="http://schemas.microsoft.com/office/powerpoint/2010/main" val="3731857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6F856F-93D2-4DEF-8D88-661BE3F01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Ktoré </a:t>
            </a:r>
            <a:r>
              <a:rPr lang="sk-SK" dirty="0" err="1"/>
              <a:t>klimatotvorné</a:t>
            </a:r>
            <a:r>
              <a:rPr lang="sk-SK" dirty="0"/>
              <a:t> činitele ovplyvňujú podnebie v SR? Ako? (úloha 3)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87C5189-3F57-440E-9BA0-15F5E5F5D3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7963" y="1845734"/>
            <a:ext cx="5627077" cy="4023359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sk-SK" sz="2800" b="1" dirty="0">
                <a:solidFill>
                  <a:srgbClr val="FF0000"/>
                </a:solidFill>
              </a:rPr>
              <a:t> Geografická šírka </a:t>
            </a:r>
            <a:r>
              <a:rPr lang="sk-SK" sz="2800" dirty="0"/>
              <a:t>– určuje uhol dopadu slnečných lúčov</a:t>
            </a:r>
          </a:p>
          <a:p>
            <a:pPr marL="514350" indent="-514350">
              <a:buFont typeface="+mj-lt"/>
              <a:buAutoNum type="arabicPeriod"/>
            </a:pPr>
            <a:r>
              <a:rPr lang="sk-SK" sz="2800" b="1" dirty="0">
                <a:solidFill>
                  <a:srgbClr val="FF0000"/>
                </a:solidFill>
              </a:rPr>
              <a:t> Rozloženie pevnín a oceánov </a:t>
            </a:r>
            <a:r>
              <a:rPr lang="sk-SK" sz="2800" dirty="0"/>
              <a:t>– vzdialenosť od mora</a:t>
            </a:r>
          </a:p>
          <a:p>
            <a:pPr marL="514350" indent="-514350">
              <a:buFont typeface="+mj-lt"/>
              <a:buAutoNum type="arabicPeriod"/>
            </a:pPr>
            <a:r>
              <a:rPr lang="sk-SK" sz="2800" b="1" dirty="0">
                <a:solidFill>
                  <a:srgbClr val="FF0000"/>
                </a:solidFill>
              </a:rPr>
              <a:t> Morské prúdy </a:t>
            </a:r>
            <a:r>
              <a:rPr lang="sk-SK" sz="2800" dirty="0"/>
              <a:t>– u nás viac nepriamo (Golfský prúd)</a:t>
            </a:r>
          </a:p>
          <a:p>
            <a:pPr marL="514350" indent="-514350">
              <a:buFont typeface="+mj-lt"/>
              <a:buAutoNum type="arabicPeriod"/>
            </a:pPr>
            <a:r>
              <a:rPr lang="sk-SK" sz="2800" b="1" dirty="0">
                <a:solidFill>
                  <a:srgbClr val="FF0000"/>
                </a:solidFill>
              </a:rPr>
              <a:t> Všeobecná cirkulácia atmosféry </a:t>
            </a:r>
            <a:r>
              <a:rPr lang="sk-SK" sz="2800" dirty="0"/>
              <a:t>– tlakové výše a níže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C464B68-AB6F-4EFC-9ACC-C7432685FF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7919" y="1845735"/>
            <a:ext cx="5627077" cy="402336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sk-SK" sz="3200" b="1" dirty="0">
                <a:solidFill>
                  <a:srgbClr val="FF0000"/>
                </a:solidFill>
              </a:rPr>
              <a:t> Nadmorská výška </a:t>
            </a:r>
            <a:r>
              <a:rPr lang="sk-SK" sz="3200" dirty="0"/>
              <a:t>– so stúpajúcou nadmorskou výškou klesá teplota (0,5°C na 100 m) a zvyšuje sa počet zrážok (50-60 mm na 100 m)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sk-SK" sz="3200" b="1" dirty="0">
                <a:solidFill>
                  <a:srgbClr val="FF0000"/>
                </a:solidFill>
              </a:rPr>
              <a:t> Charakter reliéfu </a:t>
            </a:r>
            <a:r>
              <a:rPr lang="sk-SK" sz="3200" dirty="0"/>
              <a:t>– J </a:t>
            </a:r>
            <a:r>
              <a:rPr lang="sk-SK" sz="3200" dirty="0" err="1"/>
              <a:t>vs</a:t>
            </a:r>
            <a:r>
              <a:rPr lang="sk-SK" sz="3200" dirty="0"/>
              <a:t>. S svahy (množstvo žiarenia), náveterná/záveterná strana</a:t>
            </a:r>
            <a:endParaRPr lang="sk-SK" sz="3200" b="1" dirty="0"/>
          </a:p>
          <a:p>
            <a:pPr marL="514350" indent="-514350">
              <a:buFont typeface="+mj-lt"/>
              <a:buAutoNum type="arabicPeriod" startAt="5"/>
            </a:pPr>
            <a:r>
              <a:rPr lang="sk-SK" sz="3200" b="1" dirty="0"/>
              <a:t> </a:t>
            </a:r>
            <a:r>
              <a:rPr lang="sk-SK" sz="3200" b="1" dirty="0">
                <a:solidFill>
                  <a:srgbClr val="FF0000"/>
                </a:solidFill>
              </a:rPr>
              <a:t>Činnosť človeka </a:t>
            </a:r>
            <a:r>
              <a:rPr lang="sk-SK" sz="3200" dirty="0"/>
              <a:t>– globálne pôsobenie (</a:t>
            </a:r>
            <a:r>
              <a:rPr lang="sk-SK" sz="3200" dirty="0" err="1"/>
              <a:t>hospod</a:t>
            </a:r>
            <a:r>
              <a:rPr lang="sk-SK" sz="3200" dirty="0"/>
              <a:t>. činnosť, ozónové diery, kyslé dažde,...)</a:t>
            </a:r>
          </a:p>
        </p:txBody>
      </p:sp>
    </p:spTree>
    <p:extLst>
      <p:ext uri="{BB962C8B-B14F-4D97-AF65-F5344CB8AC3E}">
        <p14:creationId xmlns:p14="http://schemas.microsoft.com/office/powerpoint/2010/main" val="2187183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The North Atlantic Drift">
            <a:extLst>
              <a:ext uri="{FF2B5EF4-FFF2-40B4-BE49-F238E27FC236}">
                <a16:creationId xmlns:a16="http://schemas.microsoft.com/office/drawing/2014/main" id="{0888ECBB-8D04-488C-87C2-89A6FCFCD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41" y="207191"/>
            <a:ext cx="5245120" cy="371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scontent-frt3-2.xx.fbcdn.net/v/t34.0-12/23584485_1661712470517028_908697423_n.png?oh=9bf3c99ffba6d0f927a4b2997a9f76b4&amp;oe=5A0E0985">
            <a:extLst>
              <a:ext uri="{FF2B5EF4-FFF2-40B4-BE49-F238E27FC236}">
                <a16:creationId xmlns:a16="http://schemas.microsoft.com/office/drawing/2014/main" id="{ADBE0367-229B-45E9-9F18-362C2B1FE6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8" t="5846" r="20626"/>
          <a:stretch/>
        </p:blipFill>
        <p:spPr bwMode="auto">
          <a:xfrm rot="16200000">
            <a:off x="7698251" y="-1963322"/>
            <a:ext cx="2530427" cy="645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The effect of the Sun's rays">
            <a:extLst>
              <a:ext uri="{FF2B5EF4-FFF2-40B4-BE49-F238E27FC236}">
                <a16:creationId xmlns:a16="http://schemas.microsoft.com/office/drawing/2014/main" id="{59CDC33F-ECE7-48C6-A507-A1C6B6F3F4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7" r="11680"/>
          <a:stretch/>
        </p:blipFill>
        <p:spPr bwMode="auto">
          <a:xfrm>
            <a:off x="6428937" y="2530428"/>
            <a:ext cx="4724810" cy="4051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33643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tíva">
  <a:themeElements>
    <a:clrScheme name="Retrospektíva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ktí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í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TM02900769[[fn=Retrospektíva]]</Template>
  <TotalTime>459</TotalTime>
  <Words>848</Words>
  <Application>Microsoft Office PowerPoint</Application>
  <PresentationFormat>Širokouhlá</PresentationFormat>
  <Paragraphs>124</Paragraphs>
  <Slides>25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25</vt:i4>
      </vt:variant>
    </vt:vector>
  </HeadingPairs>
  <TitlesOfParts>
    <vt:vector size="30" baseType="lpstr">
      <vt:lpstr>Arial Black</vt:lpstr>
      <vt:lpstr>Calibri</vt:lpstr>
      <vt:lpstr>Calibri Light</vt:lpstr>
      <vt:lpstr>Wingdings</vt:lpstr>
      <vt:lpstr>Retrospektíva</vt:lpstr>
      <vt:lpstr>Podnebie a počasie SR</vt:lpstr>
      <vt:lpstr>Čo je to podnebie? Čo je to počasie? (úloha 1)</vt:lpstr>
      <vt:lpstr>Čo je to podnebie? (úloha 1)</vt:lpstr>
      <vt:lpstr>Čo je to počasie? (úloha 1)</vt:lpstr>
      <vt:lpstr>V akom podnebnom pásme leží SR? A aké máme ešte podnebné pásma na Zemi? (úloha 2)</vt:lpstr>
      <vt:lpstr>V akom podnebnom pásme leží SR? A aké máme ešte podnebné pásma na Zemi? (úloha 2)</vt:lpstr>
      <vt:lpstr>Ktoré klimatotvorné činitele ovplyvňujú podnebie v SR? Ako? (úloha 3)</vt:lpstr>
      <vt:lpstr>Ktoré klimatotvorné činitele ovplyvňujú podnebie v SR? Ako? (úloha 3)</vt:lpstr>
      <vt:lpstr>Prezentácia programu PowerPoint</vt:lpstr>
      <vt:lpstr>Aké máme klimatické oblasti v SR? (úloha 4)</vt:lpstr>
      <vt:lpstr>Klimatické oblasti SR (úloha 4) – DÚ vyfarbiť</vt:lpstr>
      <vt:lpstr>Nájdi NAJ... miesta v SR (úloha 5)</vt:lpstr>
      <vt:lpstr>Nájdi NAJ... miesta v SR (úloha 5)</vt:lpstr>
      <vt:lpstr>Ktoré 2 mestá v SR majú takéto rozloženie teplôt a počet mm zrážok počas roka? (úloha 6)</vt:lpstr>
      <vt:lpstr>Ktoré 2 mestá v SR majú takéto rozloženie teplôt a počet mm zrážok počas roka? Ako ste na to prišli? (úloha 6)</vt:lpstr>
      <vt:lpstr>Roztrieďte pojmy, ktoré sú typické pre podnebie a počasie, prípadne pre oboje (úloha 7)</vt:lpstr>
      <vt:lpstr>Roztrieďte pojmy, ktoré sú typické pre podnebie a počasie, prípadne pre oboje (úloha 7)</vt:lpstr>
      <vt:lpstr>Aké máme dnes počasie na Slovensku? (úloha 8) - DÚ</vt:lpstr>
      <vt:lpstr>Prezentácia programu PowerPoint</vt:lpstr>
      <vt:lpstr>Prezentácia programu PowerPoint</vt:lpstr>
      <vt:lpstr>Prezentácia programu PowerPoint</vt:lpstr>
      <vt:lpstr>Teplotná inverzia</vt:lpstr>
      <vt:lpstr>Poznáš pranostiky, ktoré sa spájajú s počasím na Slovensku? Napíš aspoň 2. (úloha 9)</vt:lpstr>
      <vt:lpstr>Poznáš pranostiky, ktoré sa spájajú s počasím na Slovensku? Napíš aspoň 2. (úloha 9)</vt:lpstr>
      <vt:lpstr>Ďakujem za pozornosť 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Podnebie a počasie SR</dc:title>
  <dc:creator>ivetkacs@gmail.com</dc:creator>
  <cp:lastModifiedBy>Csicsolová Iveta</cp:lastModifiedBy>
  <cp:revision>110</cp:revision>
  <dcterms:created xsi:type="dcterms:W3CDTF">2017-09-28T18:47:34Z</dcterms:created>
  <dcterms:modified xsi:type="dcterms:W3CDTF">2017-11-17T17:32:50Z</dcterms:modified>
</cp:coreProperties>
</file>