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2" r:id="rId5"/>
    <p:sldId id="266" r:id="rId6"/>
    <p:sldId id="263" r:id="rId7"/>
    <p:sldId id="269" r:id="rId8"/>
    <p:sldId id="275" r:id="rId9"/>
    <p:sldId id="270" r:id="rId10"/>
    <p:sldId id="260" r:id="rId11"/>
    <p:sldId id="267" r:id="rId12"/>
    <p:sldId id="272" r:id="rId13"/>
    <p:sldId id="257" r:id="rId14"/>
    <p:sldId id="268" r:id="rId15"/>
    <p:sldId id="264" r:id="rId16"/>
    <p:sldId id="276" r:id="rId17"/>
    <p:sldId id="258" r:id="rId18"/>
    <p:sldId id="26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etkacs@gmail.com" userId="c41b58f3a0ca32b2" providerId="LiveId" clId="{28A0A0CD-2BD6-4FCC-BFFD-8F9CBD541D0E}"/>
    <pc:docChg chg="delSld">
      <pc:chgData name="ivetkacs@gmail.com" userId="c41b58f3a0ca32b2" providerId="LiveId" clId="{28A0A0CD-2BD6-4FCC-BFFD-8F9CBD541D0E}" dt="2021-01-24T15:27:49.266" v="0" actId="47"/>
      <pc:docMkLst>
        <pc:docMk/>
      </pc:docMkLst>
      <pc:sldChg chg="del">
        <pc:chgData name="ivetkacs@gmail.com" userId="c41b58f3a0ca32b2" providerId="LiveId" clId="{28A0A0CD-2BD6-4FCC-BFFD-8F9CBD541D0E}" dt="2021-01-24T15:27:49.266" v="0" actId="47"/>
        <pc:sldMkLst>
          <pc:docMk/>
          <pc:sldMk cId="1224626374" sldId="27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699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1621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7878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0502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283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5587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58620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2588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41080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1195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6998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467DF29-E643-48A0-87DE-411755F15561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DF6789B-2626-479C-AD84-8DBFB9AD72CF}" type="slidenum">
              <a:rPr lang="sk-SK" smtClean="0"/>
              <a:t>‹#›</a:t>
            </a:fld>
            <a:endParaRPr lang="sk-SK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6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cs.wikipedia.org/wiki/Island" TargetMode="External"/><Relationship Id="rId3" Type="http://schemas.openxmlformats.org/officeDocument/2006/relationships/hyperlink" Target="http://www.paperghoststudio.com/product/a-map-of-iceland/" TargetMode="External"/><Relationship Id="rId7" Type="http://schemas.openxmlformats.org/officeDocument/2006/relationships/hyperlink" Target="https://sk.wikipedia.org/wiki/Island" TargetMode="External"/><Relationship Id="rId2" Type="http://schemas.openxmlformats.org/officeDocument/2006/relationships/hyperlink" Target="https://guidetoiceland.is/travel-info/maps-of-icelan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spiredbyiceland.com/" TargetMode="External"/><Relationship Id="rId5" Type="http://schemas.openxmlformats.org/officeDocument/2006/relationships/hyperlink" Target="https://www.ezilon.com/maps/europe/iceland-physical-maps.html" TargetMode="External"/><Relationship Id="rId4" Type="http://schemas.openxmlformats.org/officeDocument/2006/relationships/hyperlink" Target="http://www.gjtravel.is/travel-guide/travel-guide-iceland/map-of-iceland" TargetMode="External"/><Relationship Id="rId9" Type="http://schemas.openxmlformats.org/officeDocument/2006/relationships/hyperlink" Target="https://www.zones.sk/studentske-prace/geografia/11226-island-islandska-republik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7BD730AD-0732-4DB8-9961-ABBF3A8B6A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/>
              <a:t>ISLAND</a:t>
            </a: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348447CB-35CE-41AA-BAAD-7EDC54FBC9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/>
              <a:t>Severná Európa</a:t>
            </a:r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825F69B2-CFCD-47DC-A55A-61ABFA029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13" y="223427"/>
            <a:ext cx="3217741" cy="2318605"/>
          </a:xfrm>
          <a:prstGeom prst="rect">
            <a:avLst/>
          </a:prstGeom>
        </p:spPr>
      </p:pic>
      <p:pic>
        <p:nvPicPr>
          <p:cNvPr id="1030" name="Picture 6" descr="Výsledok vyhľadávania obrázkov pre dopyt iceland map">
            <a:extLst>
              <a:ext uri="{FF2B5EF4-FFF2-40B4-BE49-F238E27FC236}">
                <a16:creationId xmlns:a16="http://schemas.microsoft.com/office/drawing/2014/main" id="{163E9A6C-97DD-4A97-BD56-0A8833A8C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9840"/>
            <a:ext cx="5556737" cy="607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072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ýsledok vyhľadávania obrázkov pre dopyt iceland map">
            <a:extLst>
              <a:ext uri="{FF2B5EF4-FFF2-40B4-BE49-F238E27FC236}">
                <a16:creationId xmlns:a16="http://schemas.microsoft.com/office/drawing/2014/main" id="{F07EACBC-CB02-43F5-950D-2DEFB6BAF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644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460E19-F40F-43FC-A7A1-D1CD7F984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Obyvateľstvo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8FB8556-261A-4A40-9025-B087E28B6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56913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k-SK" sz="3200" dirty="0">
                <a:solidFill>
                  <a:schemeClr val="tx1"/>
                </a:solidFill>
              </a:rPr>
              <a:t> Islanďania – Germáni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3200" dirty="0">
                <a:solidFill>
                  <a:schemeClr val="tx1"/>
                </a:solidFill>
              </a:rPr>
              <a:t> Mnoho prisťahovalcov: Poliaci, Filipínci, iní Európania, Ázijčania, ....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3200" dirty="0">
                <a:solidFill>
                  <a:schemeClr val="tx1"/>
                </a:solidFill>
              </a:rPr>
              <a:t>  79</a:t>
            </a:r>
            <a:r>
              <a:rPr lang="sk-SK" sz="3200">
                <a:solidFill>
                  <a:schemeClr val="tx1"/>
                </a:solidFill>
              </a:rPr>
              <a:t>% protestanti </a:t>
            </a:r>
            <a:r>
              <a:rPr lang="sk-SK" sz="3200" dirty="0">
                <a:solidFill>
                  <a:schemeClr val="tx1"/>
                </a:solidFill>
              </a:rPr>
              <a:t>(evanjelici), potom katolíci a náboženstvá prisťahovalcov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3200" dirty="0">
                <a:solidFill>
                  <a:schemeClr val="tx1"/>
                </a:solidFill>
              </a:rPr>
              <a:t> Rovnoprávne postavenie obyvateľov – mužov aj žien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3200" dirty="0">
                <a:solidFill>
                  <a:schemeClr val="tx1"/>
                </a:solidFill>
              </a:rPr>
              <a:t> 60 % obyvateľov Islandu žije v aglomerácii Reykjavíku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3200" dirty="0">
                <a:solidFill>
                  <a:schemeClr val="tx1"/>
                </a:solidFill>
              </a:rPr>
              <a:t> 92 % obyvateľov žije v mestách</a:t>
            </a:r>
          </a:p>
        </p:txBody>
      </p:sp>
    </p:spTree>
    <p:extLst>
      <p:ext uri="{BB962C8B-B14F-4D97-AF65-F5344CB8AC3E}">
        <p14:creationId xmlns:p14="http://schemas.microsoft.com/office/powerpoint/2010/main" val="245767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0271E7-3ED8-4A78-BFC2-72655A82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Najväčšie mestá Islandu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643A0B6-E8D0-4111-841E-68D74EDB0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800" dirty="0">
                <a:solidFill>
                  <a:schemeClr val="tx1"/>
                </a:solidFill>
              </a:rPr>
              <a:t>1. Reykjavík 117 607 obyvateľov</a:t>
            </a:r>
          </a:p>
          <a:p>
            <a:r>
              <a:rPr lang="sk-SK" sz="2800" dirty="0">
                <a:solidFill>
                  <a:schemeClr val="tx1"/>
                </a:solidFill>
              </a:rPr>
              <a:t>2. </a:t>
            </a:r>
            <a:r>
              <a:rPr lang="sk-SK" sz="2800" dirty="0" err="1">
                <a:solidFill>
                  <a:schemeClr val="tx1"/>
                </a:solidFill>
              </a:rPr>
              <a:t>Kópavogur</a:t>
            </a:r>
            <a:r>
              <a:rPr lang="sk-SK" sz="2800" dirty="0">
                <a:solidFill>
                  <a:schemeClr val="tx1"/>
                </a:solidFill>
              </a:rPr>
              <a:t> 27 421 obyvateľov</a:t>
            </a:r>
          </a:p>
          <a:p>
            <a:r>
              <a:rPr lang="sk-SK" sz="2800" dirty="0">
                <a:solidFill>
                  <a:schemeClr val="tx1"/>
                </a:solidFill>
              </a:rPr>
              <a:t>3. </a:t>
            </a:r>
            <a:r>
              <a:rPr lang="sk-SK" sz="2800" dirty="0" err="1">
                <a:solidFill>
                  <a:schemeClr val="tx1"/>
                </a:solidFill>
              </a:rPr>
              <a:t>Hafnarfjörður</a:t>
            </a:r>
            <a:r>
              <a:rPr lang="sk-SK" sz="2800" dirty="0">
                <a:solidFill>
                  <a:schemeClr val="tx1"/>
                </a:solidFill>
              </a:rPr>
              <a:t> 24 712 obyvateľov</a:t>
            </a:r>
          </a:p>
          <a:p>
            <a:r>
              <a:rPr lang="sk-SK" sz="2800" dirty="0">
                <a:solidFill>
                  <a:schemeClr val="tx1"/>
                </a:solidFill>
              </a:rPr>
              <a:t>4. </a:t>
            </a:r>
            <a:r>
              <a:rPr lang="sk-SK" sz="2800" dirty="0" err="1">
                <a:solidFill>
                  <a:schemeClr val="tx1"/>
                </a:solidFill>
              </a:rPr>
              <a:t>Akureyri</a:t>
            </a:r>
            <a:r>
              <a:rPr lang="sk-SK" sz="2800" dirty="0">
                <a:solidFill>
                  <a:schemeClr val="tx1"/>
                </a:solidFill>
              </a:rPr>
              <a:t> 17 158 obyvateľov</a:t>
            </a:r>
          </a:p>
          <a:p>
            <a:r>
              <a:rPr lang="sk-SK" sz="2800" dirty="0">
                <a:solidFill>
                  <a:schemeClr val="tx1"/>
                </a:solidFill>
              </a:rPr>
              <a:t>5. </a:t>
            </a:r>
            <a:r>
              <a:rPr lang="sk-SK" sz="2800" dirty="0" err="1">
                <a:solidFill>
                  <a:schemeClr val="tx1"/>
                </a:solidFill>
              </a:rPr>
              <a:t>Keflavík</a:t>
            </a:r>
            <a:r>
              <a:rPr lang="sk-SK" sz="2800" dirty="0">
                <a:solidFill>
                  <a:schemeClr val="tx1"/>
                </a:solidFill>
              </a:rPr>
              <a:t> 10 200 obyvateľov</a:t>
            </a:r>
          </a:p>
          <a:p>
            <a:r>
              <a:rPr lang="sk-SK" sz="2800" dirty="0">
                <a:solidFill>
                  <a:schemeClr val="tx1"/>
                </a:solidFill>
              </a:rPr>
              <a:t>6. </a:t>
            </a:r>
            <a:r>
              <a:rPr lang="sk-SK" sz="2800" dirty="0" err="1">
                <a:solidFill>
                  <a:schemeClr val="tx1"/>
                </a:solidFill>
              </a:rPr>
              <a:t>Garðabær</a:t>
            </a:r>
            <a:r>
              <a:rPr lang="sk-SK" sz="2800" dirty="0">
                <a:solidFill>
                  <a:schemeClr val="tx1"/>
                </a:solidFill>
              </a:rPr>
              <a:t> 9 877 obyvateľov</a:t>
            </a:r>
          </a:p>
          <a:p>
            <a:r>
              <a:rPr lang="sk-SK" sz="2800" dirty="0">
                <a:solidFill>
                  <a:schemeClr val="tx1"/>
                </a:solidFill>
              </a:rPr>
              <a:t>7. </a:t>
            </a:r>
            <a:r>
              <a:rPr lang="sk-SK" sz="2800" dirty="0" err="1">
                <a:solidFill>
                  <a:schemeClr val="tx1"/>
                </a:solidFill>
              </a:rPr>
              <a:t>Mosfellsbær</a:t>
            </a:r>
            <a:r>
              <a:rPr lang="sk-SK" sz="2800" dirty="0">
                <a:solidFill>
                  <a:schemeClr val="tx1"/>
                </a:solidFill>
              </a:rPr>
              <a:t> 7 808 obyvateľov</a:t>
            </a:r>
          </a:p>
          <a:p>
            <a:endParaRPr lang="sk-SK" sz="2800" dirty="0">
              <a:solidFill>
                <a:schemeClr val="tx1"/>
              </a:solidFill>
            </a:endParaRPr>
          </a:p>
        </p:txBody>
      </p:sp>
      <p:pic>
        <p:nvPicPr>
          <p:cNvPr id="4100" name="Picture 4" descr="Výsledok vyhľadávania obrázkov pre dopyt island mestá">
            <a:extLst>
              <a:ext uri="{FF2B5EF4-FFF2-40B4-BE49-F238E27FC236}">
                <a16:creationId xmlns:a16="http://schemas.microsoft.com/office/drawing/2014/main" id="{6D062652-30DC-463E-A339-C99D5C767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691" y="3357307"/>
            <a:ext cx="5293309" cy="352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Výsledok vyhľadávania obrázkov pre dopyt island mestá">
            <a:extLst>
              <a:ext uri="{FF2B5EF4-FFF2-40B4-BE49-F238E27FC236}">
                <a16:creationId xmlns:a16="http://schemas.microsoft.com/office/drawing/2014/main" id="{29A91A2E-9018-4C32-BF76-ED6F5C971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808" y="10551"/>
            <a:ext cx="4570192" cy="3346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637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p of Iceland's Attractions">
            <a:extLst>
              <a:ext uri="{FF2B5EF4-FFF2-40B4-BE49-F238E27FC236}">
                <a16:creationId xmlns:a16="http://schemas.microsoft.com/office/drawing/2014/main" id="{DD471997-7EC4-4F04-8920-51EA15C6B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35" y="-17325"/>
            <a:ext cx="9636369" cy="687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627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CD7AA7-D525-4749-8548-9ED4BF19F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Zaujímavosti: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8EC0525-D3B5-4647-823E-210A7CD76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231509"/>
          </a:xfrm>
        </p:spPr>
        <p:txBody>
          <a:bodyPr>
            <a:normAutofit/>
          </a:bodyPr>
          <a:lstStyle/>
          <a:p>
            <a:r>
              <a:rPr lang="sk-SK" sz="3200" dirty="0">
                <a:solidFill>
                  <a:schemeClr val="tx1"/>
                </a:solidFill>
              </a:rPr>
              <a:t>- má najviac výronov pár a plynov i horúcich prameňov na svete</a:t>
            </a:r>
          </a:p>
          <a:p>
            <a:r>
              <a:rPr lang="sk-SK" sz="3200" dirty="0">
                <a:solidFill>
                  <a:schemeClr val="tx1"/>
                </a:solidFill>
              </a:rPr>
              <a:t>- slovo gejzír je odvodené od najznámejšieho výveru, ktorý sa volá </a:t>
            </a:r>
            <a:r>
              <a:rPr lang="sk-SK" sz="3200" dirty="0" err="1">
                <a:solidFill>
                  <a:schemeClr val="tx1"/>
                </a:solidFill>
              </a:rPr>
              <a:t>Geysir</a:t>
            </a:r>
            <a:endParaRPr lang="sk-SK" sz="3200" dirty="0">
              <a:solidFill>
                <a:schemeClr val="tx1"/>
              </a:solidFill>
            </a:endParaRPr>
          </a:p>
          <a:p>
            <a:r>
              <a:rPr lang="sk-SK" sz="3200" dirty="0">
                <a:solidFill>
                  <a:schemeClr val="tx1"/>
                </a:solidFill>
              </a:rPr>
              <a:t>- do verejných kúpeľov môže vojsť len dôkladne osprchovaný človek</a:t>
            </a:r>
          </a:p>
        </p:txBody>
      </p:sp>
    </p:spTree>
    <p:extLst>
      <p:ext uri="{BB962C8B-B14F-4D97-AF65-F5344CB8AC3E}">
        <p14:creationId xmlns:p14="http://schemas.microsoft.com/office/powerpoint/2010/main" val="163701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upload.wikimedia.org/wikipedia/commons/thumb/8/8e/Eyjafjallaj%C3%B6kull.jpeg/1024px-Eyjafjallaj%C3%B6kull.jpeg">
            <a:extLst>
              <a:ext uri="{FF2B5EF4-FFF2-40B4-BE49-F238E27FC236}">
                <a16:creationId xmlns:a16="http://schemas.microsoft.com/office/drawing/2014/main" id="{8BA0CC4C-2FED-4CD6-AF4A-B419C193D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38425" cy="451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ile:Grassodenhäuser.jpg">
            <a:extLst>
              <a:ext uri="{FF2B5EF4-FFF2-40B4-BE49-F238E27FC236}">
                <a16:creationId xmlns:a16="http://schemas.microsoft.com/office/drawing/2014/main" id="{0D82546C-373C-4464-A5ED-1035C6FE5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082" y="3038622"/>
            <a:ext cx="5797917" cy="381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www.inspiredbyiceland.com/Media/8257.jpg?w=400&amp;h=230&amp;mode=crop&amp;scale=both&amp;format=jpg">
            <a:extLst>
              <a:ext uri="{FF2B5EF4-FFF2-40B4-BE49-F238E27FC236}">
                <a16:creationId xmlns:a16="http://schemas.microsoft.com/office/drawing/2014/main" id="{A0B9FEB7-B2A3-43A3-86AE-3B1D2FCA7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425" y="-3518"/>
            <a:ext cx="5453574" cy="313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www.inspiredbyiceland.com/Media/16564.jpg?w=400&amp;h=230&amp;mode=crop&amp;scale=both&amp;format=jpg">
            <a:extLst>
              <a:ext uri="{FF2B5EF4-FFF2-40B4-BE49-F238E27FC236}">
                <a16:creationId xmlns:a16="http://schemas.microsoft.com/office/drawing/2014/main" id="{E494DA89-2842-47AD-9C1E-E39248432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7420"/>
            <a:ext cx="5653183" cy="325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632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363C35-DFA3-4BEF-A049-367375D08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Zaujímavosti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9992C99-4FB3-4AF2-B910-5D9B0B8F3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sz="2400" dirty="0">
                <a:solidFill>
                  <a:schemeClr val="tx1"/>
                </a:solidFill>
              </a:rPr>
              <a:t>- iba málo Islanďanov má priezvisko. </a:t>
            </a:r>
            <a:r>
              <a:rPr lang="sk-SK" sz="2400" dirty="0" err="1">
                <a:solidFill>
                  <a:schemeClr val="tx1"/>
                </a:solidFill>
              </a:rPr>
              <a:t>Isladnské</a:t>
            </a:r>
            <a:r>
              <a:rPr lang="sk-SK" sz="2400" dirty="0">
                <a:solidFill>
                  <a:schemeClr val="tx1"/>
                </a:solidFill>
              </a:rPr>
              <a:t> meno sa skladá z krstného mena a prípony syn alebo dcéra: </a:t>
            </a:r>
            <a:r>
              <a:rPr lang="sk-SK" sz="2400" dirty="0" err="1">
                <a:solidFill>
                  <a:schemeClr val="tx1"/>
                </a:solidFill>
              </a:rPr>
              <a:t>Guðmundur</a:t>
            </a:r>
            <a:r>
              <a:rPr lang="sk-SK" sz="2400" dirty="0">
                <a:solidFill>
                  <a:schemeClr val="tx1"/>
                </a:solidFill>
              </a:rPr>
              <a:t> má dcéru </a:t>
            </a:r>
            <a:r>
              <a:rPr lang="sk-SK" sz="2400" dirty="0" err="1">
                <a:solidFill>
                  <a:schemeClr val="tx1"/>
                </a:solidFill>
              </a:rPr>
              <a:t>Björk</a:t>
            </a:r>
            <a:r>
              <a:rPr lang="sk-SK" sz="2400" dirty="0">
                <a:solidFill>
                  <a:schemeClr val="tx1"/>
                </a:solidFill>
              </a:rPr>
              <a:t> → celé meno: </a:t>
            </a:r>
            <a:r>
              <a:rPr lang="sk-SK" sz="2400" dirty="0" err="1">
                <a:solidFill>
                  <a:schemeClr val="tx1"/>
                </a:solidFill>
              </a:rPr>
              <a:t>Björk</a:t>
            </a:r>
            <a:r>
              <a:rPr lang="sk-SK" sz="2400" dirty="0">
                <a:solidFill>
                  <a:schemeClr val="tx1"/>
                </a:solidFill>
              </a:rPr>
              <a:t> </a:t>
            </a:r>
            <a:r>
              <a:rPr lang="sk-SK" sz="2400" dirty="0" err="1">
                <a:solidFill>
                  <a:schemeClr val="tx1"/>
                </a:solidFill>
              </a:rPr>
              <a:t>Guðmundsdóttir</a:t>
            </a:r>
            <a:r>
              <a:rPr lang="sk-SK" sz="2400" dirty="0">
                <a:solidFill>
                  <a:schemeClr val="tx1"/>
                </a:solidFill>
              </a:rPr>
              <a:t> (syn má príponu </a:t>
            </a:r>
            <a:r>
              <a:rPr lang="sk-SK" sz="2400" dirty="0" err="1">
                <a:solidFill>
                  <a:schemeClr val="tx1"/>
                </a:solidFill>
              </a:rPr>
              <a:t>son</a:t>
            </a:r>
            <a:r>
              <a:rPr lang="sk-SK" sz="2400" dirty="0">
                <a:solidFill>
                  <a:schemeClr val="tx1"/>
                </a:solidFill>
              </a:rPr>
              <a:t>)</a:t>
            </a:r>
          </a:p>
          <a:p>
            <a:r>
              <a:rPr lang="sk-SK" sz="2400" dirty="0">
                <a:solidFill>
                  <a:schemeClr val="tx1"/>
                </a:solidFill>
              </a:rPr>
              <a:t>- v islandčine sa nepoužíva vykanie</a:t>
            </a:r>
          </a:p>
          <a:p>
            <a:r>
              <a:rPr lang="sk-SK" sz="2400" dirty="0">
                <a:solidFill>
                  <a:schemeClr val="tx1"/>
                </a:solidFill>
              </a:rPr>
              <a:t>- vysoké ceny produktov – v Islande nakúpite za pomerne draho</a:t>
            </a:r>
          </a:p>
          <a:p>
            <a:r>
              <a:rPr lang="sk-SK" sz="2400" dirty="0">
                <a:solidFill>
                  <a:schemeClr val="tx1"/>
                </a:solidFill>
              </a:rPr>
              <a:t>- najlepšie je navštíviť Island od pol. júna do konca augusta, kedy slnko zapadá len na niekoľko hodín</a:t>
            </a:r>
          </a:p>
          <a:p>
            <a:r>
              <a:rPr lang="sk-SK" sz="2400" dirty="0">
                <a:solidFill>
                  <a:schemeClr val="tx1"/>
                </a:solidFill>
              </a:rPr>
              <a:t>- atrakcia: safari na veľryby</a:t>
            </a:r>
          </a:p>
          <a:p>
            <a:r>
              <a:rPr lang="sk-SK" sz="3200" b="1" dirty="0">
                <a:solidFill>
                  <a:schemeClr val="tx1"/>
                </a:solidFill>
              </a:rPr>
              <a:t>- najstarší parlament na svete – v r. 930</a:t>
            </a:r>
          </a:p>
        </p:txBody>
      </p:sp>
    </p:spTree>
    <p:extLst>
      <p:ext uri="{BB962C8B-B14F-4D97-AF65-F5344CB8AC3E}">
        <p14:creationId xmlns:p14="http://schemas.microsoft.com/office/powerpoint/2010/main" val="356953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Kirkjufellsfoss waterfall is small but impressive nonetheless!">
            <a:extLst>
              <a:ext uri="{FF2B5EF4-FFF2-40B4-BE49-F238E27FC236}">
                <a16:creationId xmlns:a16="http://schemas.microsoft.com/office/drawing/2014/main" id="{D5987C8E-2A99-481E-8DA7-BA7BE54D6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706491" cy="4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ýsledok vyhľadávania obrázkov pre dopyt iceland">
            <a:extLst>
              <a:ext uri="{FF2B5EF4-FFF2-40B4-BE49-F238E27FC236}">
                <a16:creationId xmlns:a16="http://schemas.microsoft.com/office/drawing/2014/main" id="{0D70E403-F8AF-40C3-A4E7-E0E22597A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988" y="2384473"/>
            <a:ext cx="5964701" cy="4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ýsledok vyhľadávania obrázkov pre dopyt reykjavik">
            <a:extLst>
              <a:ext uri="{FF2B5EF4-FFF2-40B4-BE49-F238E27FC236}">
                <a16:creationId xmlns:a16="http://schemas.microsoft.com/office/drawing/2014/main" id="{0F719364-AE28-411F-9CD3-00CF17FF4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715066"/>
            <a:ext cx="6237749" cy="415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Výsledok vyhľadávania obrázkov pre dopyt attraction iceland">
            <a:extLst>
              <a:ext uri="{FF2B5EF4-FFF2-40B4-BE49-F238E27FC236}">
                <a16:creationId xmlns:a16="http://schemas.microsoft.com/office/drawing/2014/main" id="{DD2DBA47-15A9-4015-9A0C-9A5C8E955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-11406"/>
            <a:ext cx="7715250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80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F1C1A2-EFF4-4125-9A89-F7F2E0C3F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Zdroje: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DBBBBAA-E448-4863-AD90-7362CCD39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>
                <a:hlinkClick r:id="rId2"/>
              </a:rPr>
              <a:t>https://guidetoiceland.is/travel-info/maps-of-iceland</a:t>
            </a:r>
            <a:endParaRPr lang="sk-SK" dirty="0"/>
          </a:p>
          <a:p>
            <a:r>
              <a:rPr lang="sk-SK" dirty="0">
                <a:hlinkClick r:id="rId3"/>
              </a:rPr>
              <a:t>http://www.paperghoststudio.com/product/a-map-of-iceland/</a:t>
            </a:r>
            <a:endParaRPr lang="sk-SK" dirty="0"/>
          </a:p>
          <a:p>
            <a:r>
              <a:rPr lang="sk-SK" dirty="0">
                <a:hlinkClick r:id="rId4"/>
              </a:rPr>
              <a:t>http://www.gjtravel.is/travel-guide/travel-guide-iceland/map-of-iceland</a:t>
            </a:r>
            <a:endParaRPr lang="sk-SK" dirty="0"/>
          </a:p>
          <a:p>
            <a:r>
              <a:rPr lang="sk-SK" dirty="0">
                <a:hlinkClick r:id="rId5"/>
              </a:rPr>
              <a:t>https://www.ezilon.com/maps/europe/iceland-physical-maps.html</a:t>
            </a:r>
            <a:endParaRPr lang="sk-SK" dirty="0"/>
          </a:p>
          <a:p>
            <a:r>
              <a:rPr lang="sk-SK" dirty="0">
                <a:hlinkClick r:id="rId6"/>
              </a:rPr>
              <a:t>https://www.inspiredbyiceland.com/</a:t>
            </a:r>
            <a:endParaRPr lang="sk-SK" dirty="0"/>
          </a:p>
          <a:p>
            <a:r>
              <a:rPr lang="sk-SK" dirty="0">
                <a:hlinkClick r:id="rId7"/>
              </a:rPr>
              <a:t>https://sk.wikipedia.org/wiki/Island</a:t>
            </a:r>
            <a:endParaRPr lang="sk-SK" dirty="0"/>
          </a:p>
          <a:p>
            <a:r>
              <a:rPr lang="sk-SK" dirty="0">
                <a:hlinkClick r:id="rId8"/>
              </a:rPr>
              <a:t>https://cs.wikipedia.org/wiki/Island</a:t>
            </a:r>
            <a:endParaRPr lang="sk-SK" dirty="0"/>
          </a:p>
          <a:p>
            <a:r>
              <a:rPr lang="sk-SK" dirty="0">
                <a:hlinkClick r:id="rId9"/>
              </a:rPr>
              <a:t>https://www.zones.sk/studentske-prace/geografia/11226-island-islandska-republika/</a:t>
            </a:r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50634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olcanic eruption in Holuhraun volcano in Iceland">
            <a:extLst>
              <a:ext uri="{FF2B5EF4-FFF2-40B4-BE49-F238E27FC236}">
                <a16:creationId xmlns:a16="http://schemas.microsoft.com/office/drawing/2014/main" id="{2E63F0C5-346E-4D14-8D4C-BAC1908B9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528" y="0"/>
            <a:ext cx="411247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Výsledok vyhľadávania obrázkov pre dopyt iceland">
            <a:extLst>
              <a:ext uri="{FF2B5EF4-FFF2-40B4-BE49-F238E27FC236}">
                <a16:creationId xmlns:a16="http://schemas.microsoft.com/office/drawing/2014/main" id="{506A0850-90A0-4A2C-BACB-75281E2C1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4755"/>
            <a:ext cx="5286498" cy="352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Výsledok vyhľadávania obrázkov pre dopyt iceland gejzir">
            <a:extLst>
              <a:ext uri="{FF2B5EF4-FFF2-40B4-BE49-F238E27FC236}">
                <a16:creationId xmlns:a16="http://schemas.microsoft.com/office/drawing/2014/main" id="{2D19D31F-CD3D-4267-8463-9E3387746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498" y="3387984"/>
            <a:ext cx="6905502" cy="347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Výsledok vyhľadávania obrázkov pre dopyt iceland volcano">
            <a:extLst>
              <a:ext uri="{FF2B5EF4-FFF2-40B4-BE49-F238E27FC236}">
                <a16:creationId xmlns:a16="http://schemas.microsoft.com/office/drawing/2014/main" id="{587276AE-AD96-4083-876E-10B622B515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9" r="7143"/>
          <a:stretch/>
        </p:blipFill>
        <p:spPr bwMode="auto">
          <a:xfrm>
            <a:off x="3913483" y="818535"/>
            <a:ext cx="4376488" cy="261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ýsledok vyhľadávania obrázkov pre dopyt iceland">
            <a:extLst>
              <a:ext uri="{FF2B5EF4-FFF2-40B4-BE49-F238E27FC236}">
                <a16:creationId xmlns:a16="http://schemas.microsoft.com/office/drawing/2014/main" id="{C3A9062B-7F2F-49FB-9964-F3CDDD59E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648692" cy="290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BlokTextu 1">
            <a:extLst>
              <a:ext uri="{FF2B5EF4-FFF2-40B4-BE49-F238E27FC236}">
                <a16:creationId xmlns:a16="http://schemas.microsoft.com/office/drawing/2014/main" id="{769D7E83-A0E3-4208-A1F4-68EA6B8A05E6}"/>
              </a:ext>
            </a:extLst>
          </p:cNvPr>
          <p:cNvSpPr txBox="1"/>
          <p:nvPr/>
        </p:nvSpPr>
        <p:spPr>
          <a:xfrm>
            <a:off x="465356" y="3296493"/>
            <a:ext cx="112612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8000" dirty="0">
                <a:solidFill>
                  <a:srgbClr val="FFFF00"/>
                </a:solidFill>
                <a:latin typeface="Arial Black" panose="020B0A04020102020204" pitchFamily="34" charset="0"/>
              </a:rPr>
              <a:t>Krajina ohňa a ľadu</a:t>
            </a:r>
          </a:p>
        </p:txBody>
      </p:sp>
    </p:spTree>
    <p:extLst>
      <p:ext uri="{BB962C8B-B14F-4D97-AF65-F5344CB8AC3E}">
        <p14:creationId xmlns:p14="http://schemas.microsoft.com/office/powerpoint/2010/main" val="54279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1AFEA0-89E9-487A-AD4A-AF84D061B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Základné údaje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8527380-439C-4D9C-8EDE-C1A4B8D0D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7160454" cy="438625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k-SK" sz="2800" b="1" dirty="0">
                <a:solidFill>
                  <a:schemeClr val="tx1"/>
                </a:solidFill>
                <a:highlight>
                  <a:srgbClr val="FFFF00"/>
                </a:highlight>
              </a:rPr>
              <a:t> Hlavné mesto: </a:t>
            </a:r>
            <a:r>
              <a:rPr lang="sk-SK" sz="2800" dirty="0">
                <a:solidFill>
                  <a:schemeClr val="tx1"/>
                </a:solidFill>
                <a:highlight>
                  <a:srgbClr val="FFFF00"/>
                </a:highlight>
              </a:rPr>
              <a:t>Reykjavík – 2/3 obyvateľstva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b="1" dirty="0">
                <a:solidFill>
                  <a:schemeClr val="tx1"/>
                </a:solidFill>
              </a:rPr>
              <a:t> Jazyk: </a:t>
            </a:r>
            <a:r>
              <a:rPr lang="sk-SK" dirty="0">
                <a:solidFill>
                  <a:schemeClr val="tx1"/>
                </a:solidFill>
              </a:rPr>
              <a:t>Islandčina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b="1" dirty="0">
                <a:solidFill>
                  <a:schemeClr val="tx1"/>
                </a:solidFill>
                <a:highlight>
                  <a:srgbClr val="FFFF00"/>
                </a:highlight>
              </a:rPr>
              <a:t> Štátne zriadenie: </a:t>
            </a:r>
            <a:r>
              <a:rPr lang="sk-SK" sz="2400" dirty="0">
                <a:solidFill>
                  <a:schemeClr val="tx1"/>
                </a:solidFill>
                <a:highlight>
                  <a:srgbClr val="FFFF00"/>
                </a:highlight>
              </a:rPr>
              <a:t>parlamentná republika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b="1" dirty="0">
                <a:solidFill>
                  <a:schemeClr val="tx1"/>
                </a:solidFill>
              </a:rPr>
              <a:t> Rozloha: </a:t>
            </a:r>
            <a:r>
              <a:rPr lang="sk-SK" dirty="0">
                <a:solidFill>
                  <a:schemeClr val="tx1"/>
                </a:solidFill>
              </a:rPr>
              <a:t>102 775 km</a:t>
            </a:r>
            <a:r>
              <a:rPr lang="sk-SK" baseline="30000" dirty="0">
                <a:solidFill>
                  <a:schemeClr val="tx1"/>
                </a:solidFill>
              </a:rPr>
              <a:t>2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b="1" dirty="0">
                <a:solidFill>
                  <a:schemeClr val="tx1"/>
                </a:solidFill>
                <a:highlight>
                  <a:srgbClr val="FFFF00"/>
                </a:highlight>
              </a:rPr>
              <a:t> Počet obyvateľov: </a:t>
            </a:r>
            <a:r>
              <a:rPr lang="sk-SK" sz="2400" dirty="0">
                <a:solidFill>
                  <a:schemeClr val="tx1"/>
                </a:solidFill>
                <a:highlight>
                  <a:srgbClr val="FFFF00"/>
                </a:highlight>
              </a:rPr>
              <a:t>332 500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b="1" dirty="0">
                <a:solidFill>
                  <a:schemeClr val="tx1"/>
                </a:solidFill>
              </a:rPr>
              <a:t> Hustota zaľudnenia: </a:t>
            </a:r>
            <a:r>
              <a:rPr lang="sk-SK" dirty="0">
                <a:solidFill>
                  <a:schemeClr val="tx1"/>
                </a:solidFill>
              </a:rPr>
              <a:t>3 obyv. /km²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b="1" dirty="0">
                <a:solidFill>
                  <a:schemeClr val="tx1"/>
                </a:solidFill>
                <a:highlight>
                  <a:srgbClr val="FFFF00"/>
                </a:highlight>
              </a:rPr>
              <a:t> Prví obyvatelia: </a:t>
            </a:r>
            <a:r>
              <a:rPr lang="sk-SK" sz="2400" dirty="0">
                <a:solidFill>
                  <a:schemeClr val="tx1"/>
                </a:solidFill>
                <a:highlight>
                  <a:srgbClr val="FFFF00"/>
                </a:highlight>
              </a:rPr>
              <a:t>Nóri a Kelti (Vikingovia) – 9.stor.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 Dlho bolo pod nadvládou Dánska.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 1875 – výbuch sopky </a:t>
            </a:r>
            <a:r>
              <a:rPr lang="sk-SK" dirty="0" err="1">
                <a:solidFill>
                  <a:schemeClr val="tx1"/>
                </a:solidFill>
              </a:rPr>
              <a:t>Askja</a:t>
            </a:r>
            <a:r>
              <a:rPr lang="sk-SK" dirty="0">
                <a:solidFill>
                  <a:schemeClr val="tx1"/>
                </a:solidFill>
              </a:rPr>
              <a:t> → hladomor a emigrácia obyvateľov</a:t>
            </a:r>
          </a:p>
        </p:txBody>
      </p:sp>
      <p:pic>
        <p:nvPicPr>
          <p:cNvPr id="1026" name="Picture 2" descr="Iceland (orthographic projection).svg">
            <a:extLst>
              <a:ext uri="{FF2B5EF4-FFF2-40B4-BE49-F238E27FC236}">
                <a16:creationId xmlns:a16="http://schemas.microsoft.com/office/drawing/2014/main" id="{4AA4BD1D-8F9D-42FA-A53F-60966DB50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0"/>
            <a:ext cx="24765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lajka Islandu">
            <a:extLst>
              <a:ext uri="{FF2B5EF4-FFF2-40B4-BE49-F238E27FC236}">
                <a16:creationId xmlns:a16="http://schemas.microsoft.com/office/drawing/2014/main" id="{5BC08C5F-B55A-4717-B3B6-748545FC5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827" y="178229"/>
            <a:ext cx="1860750" cy="133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znak Islandu">
            <a:extLst>
              <a:ext uri="{FF2B5EF4-FFF2-40B4-BE49-F238E27FC236}">
                <a16:creationId xmlns:a16="http://schemas.microsoft.com/office/drawing/2014/main" id="{E551FE1D-BC45-4737-9C2C-D8F68D946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202" y="2023963"/>
            <a:ext cx="1521216" cy="160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49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www.ezilon.com/maps/images/europe/Iceland-physical-map.gif">
            <a:extLst>
              <a:ext uri="{FF2B5EF4-FFF2-40B4-BE49-F238E27FC236}">
                <a16:creationId xmlns:a16="http://schemas.microsoft.com/office/drawing/2014/main" id="{AC36F598-331E-4F7C-8897-DF89A2E69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07" y="0"/>
            <a:ext cx="102139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ál 1">
            <a:extLst>
              <a:ext uri="{FF2B5EF4-FFF2-40B4-BE49-F238E27FC236}">
                <a16:creationId xmlns:a16="http://schemas.microsoft.com/office/drawing/2014/main" id="{392DDC1B-15ED-4839-998C-4B418CC93DD1}"/>
              </a:ext>
            </a:extLst>
          </p:cNvPr>
          <p:cNvSpPr/>
          <p:nvPr/>
        </p:nvSpPr>
        <p:spPr>
          <a:xfrm>
            <a:off x="1461108" y="4596614"/>
            <a:ext cx="1380561" cy="84523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811A2445-689B-4B4F-9B83-1231DF3A1C16}"/>
              </a:ext>
            </a:extLst>
          </p:cNvPr>
          <p:cNvSpPr/>
          <p:nvPr/>
        </p:nvSpPr>
        <p:spPr>
          <a:xfrm>
            <a:off x="5807610" y="3539196"/>
            <a:ext cx="2785403" cy="202926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Voľný tvar: obrazec 6">
            <a:extLst>
              <a:ext uri="{FF2B5EF4-FFF2-40B4-BE49-F238E27FC236}">
                <a16:creationId xmlns:a16="http://schemas.microsoft.com/office/drawing/2014/main" id="{F6468825-0549-49C3-8D62-3BD969C6BE88}"/>
              </a:ext>
            </a:extLst>
          </p:cNvPr>
          <p:cNvSpPr/>
          <p:nvPr/>
        </p:nvSpPr>
        <p:spPr>
          <a:xfrm>
            <a:off x="4360985" y="2096086"/>
            <a:ext cx="6611815" cy="4698609"/>
          </a:xfrm>
          <a:custGeom>
            <a:avLst/>
            <a:gdLst>
              <a:gd name="connsiteX0" fmla="*/ 0 w 6611815"/>
              <a:gd name="connsiteY0" fmla="*/ 4698609 h 4698609"/>
              <a:gd name="connsiteX1" fmla="*/ 323557 w 6611815"/>
              <a:gd name="connsiteY1" fmla="*/ 4684542 h 4698609"/>
              <a:gd name="connsiteX2" fmla="*/ 436098 w 6611815"/>
              <a:gd name="connsiteY2" fmla="*/ 4656406 h 4698609"/>
              <a:gd name="connsiteX3" fmla="*/ 1885070 w 6611815"/>
              <a:gd name="connsiteY3" fmla="*/ 4642339 h 4698609"/>
              <a:gd name="connsiteX4" fmla="*/ 1927273 w 6611815"/>
              <a:gd name="connsiteY4" fmla="*/ 4628271 h 4698609"/>
              <a:gd name="connsiteX5" fmla="*/ 2208627 w 6611815"/>
              <a:gd name="connsiteY5" fmla="*/ 4600136 h 4698609"/>
              <a:gd name="connsiteX6" fmla="*/ 2278966 w 6611815"/>
              <a:gd name="connsiteY6" fmla="*/ 4586068 h 4698609"/>
              <a:gd name="connsiteX7" fmla="*/ 2405575 w 6611815"/>
              <a:gd name="connsiteY7" fmla="*/ 4572000 h 4698609"/>
              <a:gd name="connsiteX8" fmla="*/ 2518117 w 6611815"/>
              <a:gd name="connsiteY8" fmla="*/ 4543865 h 4698609"/>
              <a:gd name="connsiteX9" fmla="*/ 2588455 w 6611815"/>
              <a:gd name="connsiteY9" fmla="*/ 4529797 h 4698609"/>
              <a:gd name="connsiteX10" fmla="*/ 2672861 w 6611815"/>
              <a:gd name="connsiteY10" fmla="*/ 4501662 h 4698609"/>
              <a:gd name="connsiteX11" fmla="*/ 2771335 w 6611815"/>
              <a:gd name="connsiteY11" fmla="*/ 4487594 h 4698609"/>
              <a:gd name="connsiteX12" fmla="*/ 2883877 w 6611815"/>
              <a:gd name="connsiteY12" fmla="*/ 4431323 h 4698609"/>
              <a:gd name="connsiteX13" fmla="*/ 2940147 w 6611815"/>
              <a:gd name="connsiteY13" fmla="*/ 4403188 h 4698609"/>
              <a:gd name="connsiteX14" fmla="*/ 2968283 w 6611815"/>
              <a:gd name="connsiteY14" fmla="*/ 4375052 h 4698609"/>
              <a:gd name="connsiteX15" fmla="*/ 3024553 w 6611815"/>
              <a:gd name="connsiteY15" fmla="*/ 4332849 h 4698609"/>
              <a:gd name="connsiteX16" fmla="*/ 3137095 w 6611815"/>
              <a:gd name="connsiteY16" fmla="*/ 4290646 h 4698609"/>
              <a:gd name="connsiteX17" fmla="*/ 3179298 w 6611815"/>
              <a:gd name="connsiteY17" fmla="*/ 4262511 h 4698609"/>
              <a:gd name="connsiteX18" fmla="*/ 3263704 w 6611815"/>
              <a:gd name="connsiteY18" fmla="*/ 4192172 h 4698609"/>
              <a:gd name="connsiteX19" fmla="*/ 3348110 w 6611815"/>
              <a:gd name="connsiteY19" fmla="*/ 4164037 h 4698609"/>
              <a:gd name="connsiteX20" fmla="*/ 3432517 w 6611815"/>
              <a:gd name="connsiteY20" fmla="*/ 4107766 h 4698609"/>
              <a:gd name="connsiteX21" fmla="*/ 3545058 w 6611815"/>
              <a:gd name="connsiteY21" fmla="*/ 4051496 h 4698609"/>
              <a:gd name="connsiteX22" fmla="*/ 3601329 w 6611815"/>
              <a:gd name="connsiteY22" fmla="*/ 4023360 h 4698609"/>
              <a:gd name="connsiteX23" fmla="*/ 3685735 w 6611815"/>
              <a:gd name="connsiteY23" fmla="*/ 3953022 h 4698609"/>
              <a:gd name="connsiteX24" fmla="*/ 3770141 w 6611815"/>
              <a:gd name="connsiteY24" fmla="*/ 3924886 h 4698609"/>
              <a:gd name="connsiteX25" fmla="*/ 3798277 w 6611815"/>
              <a:gd name="connsiteY25" fmla="*/ 3896751 h 4698609"/>
              <a:gd name="connsiteX26" fmla="*/ 3826412 w 6611815"/>
              <a:gd name="connsiteY26" fmla="*/ 3854548 h 4698609"/>
              <a:gd name="connsiteX27" fmla="*/ 3882683 w 6611815"/>
              <a:gd name="connsiteY27" fmla="*/ 3826412 h 4698609"/>
              <a:gd name="connsiteX28" fmla="*/ 3938953 w 6611815"/>
              <a:gd name="connsiteY28" fmla="*/ 3784209 h 4698609"/>
              <a:gd name="connsiteX29" fmla="*/ 4065563 w 6611815"/>
              <a:gd name="connsiteY29" fmla="*/ 3685736 h 4698609"/>
              <a:gd name="connsiteX30" fmla="*/ 4192172 w 6611815"/>
              <a:gd name="connsiteY30" fmla="*/ 3559126 h 4698609"/>
              <a:gd name="connsiteX31" fmla="*/ 4234375 w 6611815"/>
              <a:gd name="connsiteY31" fmla="*/ 3516923 h 4698609"/>
              <a:gd name="connsiteX32" fmla="*/ 4262510 w 6611815"/>
              <a:gd name="connsiteY32" fmla="*/ 3474720 h 4698609"/>
              <a:gd name="connsiteX33" fmla="*/ 4318781 w 6611815"/>
              <a:gd name="connsiteY33" fmla="*/ 3418449 h 4698609"/>
              <a:gd name="connsiteX34" fmla="*/ 4389120 w 6611815"/>
              <a:gd name="connsiteY34" fmla="*/ 3334043 h 4698609"/>
              <a:gd name="connsiteX35" fmla="*/ 4487593 w 6611815"/>
              <a:gd name="connsiteY35" fmla="*/ 3207434 h 4698609"/>
              <a:gd name="connsiteX36" fmla="*/ 4515729 w 6611815"/>
              <a:gd name="connsiteY36" fmla="*/ 3165231 h 4698609"/>
              <a:gd name="connsiteX37" fmla="*/ 4586067 w 6611815"/>
              <a:gd name="connsiteY37" fmla="*/ 3094892 h 4698609"/>
              <a:gd name="connsiteX38" fmla="*/ 4670473 w 6611815"/>
              <a:gd name="connsiteY38" fmla="*/ 2968283 h 4698609"/>
              <a:gd name="connsiteX39" fmla="*/ 4698609 w 6611815"/>
              <a:gd name="connsiteY39" fmla="*/ 2926080 h 4698609"/>
              <a:gd name="connsiteX40" fmla="*/ 4726744 w 6611815"/>
              <a:gd name="connsiteY40" fmla="*/ 2869809 h 4698609"/>
              <a:gd name="connsiteX41" fmla="*/ 4740812 w 6611815"/>
              <a:gd name="connsiteY41" fmla="*/ 2827606 h 4698609"/>
              <a:gd name="connsiteX42" fmla="*/ 4783015 w 6611815"/>
              <a:gd name="connsiteY42" fmla="*/ 2785403 h 4698609"/>
              <a:gd name="connsiteX43" fmla="*/ 4811150 w 6611815"/>
              <a:gd name="connsiteY43" fmla="*/ 2743200 h 4698609"/>
              <a:gd name="connsiteX44" fmla="*/ 4867421 w 6611815"/>
              <a:gd name="connsiteY44" fmla="*/ 2686929 h 4698609"/>
              <a:gd name="connsiteX45" fmla="*/ 4965895 w 6611815"/>
              <a:gd name="connsiteY45" fmla="*/ 2560320 h 4698609"/>
              <a:gd name="connsiteX46" fmla="*/ 5050301 w 6611815"/>
              <a:gd name="connsiteY46" fmla="*/ 2447779 h 4698609"/>
              <a:gd name="connsiteX47" fmla="*/ 5162843 w 6611815"/>
              <a:gd name="connsiteY47" fmla="*/ 2335237 h 4698609"/>
              <a:gd name="connsiteX48" fmla="*/ 5205046 w 6611815"/>
              <a:gd name="connsiteY48" fmla="*/ 2293034 h 4698609"/>
              <a:gd name="connsiteX49" fmla="*/ 5233181 w 6611815"/>
              <a:gd name="connsiteY49" fmla="*/ 2250831 h 4698609"/>
              <a:gd name="connsiteX50" fmla="*/ 5275384 w 6611815"/>
              <a:gd name="connsiteY50" fmla="*/ 2180492 h 4698609"/>
              <a:gd name="connsiteX51" fmla="*/ 5359790 w 6611815"/>
              <a:gd name="connsiteY51" fmla="*/ 2096086 h 4698609"/>
              <a:gd name="connsiteX52" fmla="*/ 5416061 w 6611815"/>
              <a:gd name="connsiteY52" fmla="*/ 1997612 h 4698609"/>
              <a:gd name="connsiteX53" fmla="*/ 5486400 w 6611815"/>
              <a:gd name="connsiteY53" fmla="*/ 1856936 h 4698609"/>
              <a:gd name="connsiteX54" fmla="*/ 5500467 w 6611815"/>
              <a:gd name="connsiteY54" fmla="*/ 1814732 h 4698609"/>
              <a:gd name="connsiteX55" fmla="*/ 5528603 w 6611815"/>
              <a:gd name="connsiteY55" fmla="*/ 1786597 h 4698609"/>
              <a:gd name="connsiteX56" fmla="*/ 5556738 w 6611815"/>
              <a:gd name="connsiteY56" fmla="*/ 1744394 h 4698609"/>
              <a:gd name="connsiteX57" fmla="*/ 5584873 w 6611815"/>
              <a:gd name="connsiteY57" fmla="*/ 1688123 h 4698609"/>
              <a:gd name="connsiteX58" fmla="*/ 5655212 w 6611815"/>
              <a:gd name="connsiteY58" fmla="*/ 1589649 h 4698609"/>
              <a:gd name="connsiteX59" fmla="*/ 5669280 w 6611815"/>
              <a:gd name="connsiteY59" fmla="*/ 1547446 h 4698609"/>
              <a:gd name="connsiteX60" fmla="*/ 5725550 w 6611815"/>
              <a:gd name="connsiteY60" fmla="*/ 1463040 h 4698609"/>
              <a:gd name="connsiteX61" fmla="*/ 5739618 w 6611815"/>
              <a:gd name="connsiteY61" fmla="*/ 1420837 h 4698609"/>
              <a:gd name="connsiteX62" fmla="*/ 5767753 w 6611815"/>
              <a:gd name="connsiteY62" fmla="*/ 1378634 h 4698609"/>
              <a:gd name="connsiteX63" fmla="*/ 5838092 w 6611815"/>
              <a:gd name="connsiteY63" fmla="*/ 1280160 h 4698609"/>
              <a:gd name="connsiteX64" fmla="*/ 5866227 w 6611815"/>
              <a:gd name="connsiteY64" fmla="*/ 1223889 h 4698609"/>
              <a:gd name="connsiteX65" fmla="*/ 5894363 w 6611815"/>
              <a:gd name="connsiteY65" fmla="*/ 1181686 h 4698609"/>
              <a:gd name="connsiteX66" fmla="*/ 5922498 w 6611815"/>
              <a:gd name="connsiteY66" fmla="*/ 1125416 h 4698609"/>
              <a:gd name="connsiteX67" fmla="*/ 5978769 w 6611815"/>
              <a:gd name="connsiteY67" fmla="*/ 1041009 h 4698609"/>
              <a:gd name="connsiteX68" fmla="*/ 6006904 w 6611815"/>
              <a:gd name="connsiteY68" fmla="*/ 984739 h 4698609"/>
              <a:gd name="connsiteX69" fmla="*/ 6035040 w 6611815"/>
              <a:gd name="connsiteY69" fmla="*/ 956603 h 4698609"/>
              <a:gd name="connsiteX70" fmla="*/ 6077243 w 6611815"/>
              <a:gd name="connsiteY70" fmla="*/ 900332 h 4698609"/>
              <a:gd name="connsiteX71" fmla="*/ 6091310 w 6611815"/>
              <a:gd name="connsiteY71" fmla="*/ 858129 h 4698609"/>
              <a:gd name="connsiteX72" fmla="*/ 6119446 w 6611815"/>
              <a:gd name="connsiteY72" fmla="*/ 815926 h 4698609"/>
              <a:gd name="connsiteX73" fmla="*/ 6175717 w 6611815"/>
              <a:gd name="connsiteY73" fmla="*/ 731520 h 4698609"/>
              <a:gd name="connsiteX74" fmla="*/ 6231987 w 6611815"/>
              <a:gd name="connsiteY74" fmla="*/ 618979 h 4698609"/>
              <a:gd name="connsiteX75" fmla="*/ 6302326 w 6611815"/>
              <a:gd name="connsiteY75" fmla="*/ 520505 h 4698609"/>
              <a:gd name="connsiteX76" fmla="*/ 6330461 w 6611815"/>
              <a:gd name="connsiteY76" fmla="*/ 492369 h 4698609"/>
              <a:gd name="connsiteX77" fmla="*/ 6372664 w 6611815"/>
              <a:gd name="connsiteY77" fmla="*/ 422031 h 4698609"/>
              <a:gd name="connsiteX78" fmla="*/ 6400800 w 6611815"/>
              <a:gd name="connsiteY78" fmla="*/ 365760 h 4698609"/>
              <a:gd name="connsiteX79" fmla="*/ 6443003 w 6611815"/>
              <a:gd name="connsiteY79" fmla="*/ 295422 h 4698609"/>
              <a:gd name="connsiteX80" fmla="*/ 6485206 w 6611815"/>
              <a:gd name="connsiteY80" fmla="*/ 225083 h 4698609"/>
              <a:gd name="connsiteX81" fmla="*/ 6499273 w 6611815"/>
              <a:gd name="connsiteY81" fmla="*/ 182880 h 4698609"/>
              <a:gd name="connsiteX82" fmla="*/ 6527409 w 6611815"/>
              <a:gd name="connsiteY82" fmla="*/ 154745 h 4698609"/>
              <a:gd name="connsiteX83" fmla="*/ 6569612 w 6611815"/>
              <a:gd name="connsiteY83" fmla="*/ 98474 h 4698609"/>
              <a:gd name="connsiteX84" fmla="*/ 6583680 w 6611815"/>
              <a:gd name="connsiteY84" fmla="*/ 56271 h 4698609"/>
              <a:gd name="connsiteX85" fmla="*/ 6611815 w 6611815"/>
              <a:gd name="connsiteY85" fmla="*/ 0 h 4698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6611815" h="4698609">
                <a:moveTo>
                  <a:pt x="0" y="4698609"/>
                </a:moveTo>
                <a:cubicBezTo>
                  <a:pt x="107852" y="4693920"/>
                  <a:pt x="215921" y="4692822"/>
                  <a:pt x="323557" y="4684542"/>
                </a:cubicBezTo>
                <a:cubicBezTo>
                  <a:pt x="509748" y="4670220"/>
                  <a:pt x="155623" y="4661600"/>
                  <a:pt x="436098" y="4656406"/>
                </a:cubicBezTo>
                <a:lnTo>
                  <a:pt x="1885070" y="4642339"/>
                </a:lnTo>
                <a:cubicBezTo>
                  <a:pt x="1899138" y="4637650"/>
                  <a:pt x="1912797" y="4631488"/>
                  <a:pt x="1927273" y="4628271"/>
                </a:cubicBezTo>
                <a:cubicBezTo>
                  <a:pt x="2021586" y="4607312"/>
                  <a:pt x="2110170" y="4607168"/>
                  <a:pt x="2208627" y="4600136"/>
                </a:cubicBezTo>
                <a:cubicBezTo>
                  <a:pt x="2232073" y="4595447"/>
                  <a:pt x="2255296" y="4589450"/>
                  <a:pt x="2278966" y="4586068"/>
                </a:cubicBezTo>
                <a:cubicBezTo>
                  <a:pt x="2321002" y="4580063"/>
                  <a:pt x="2363758" y="4579379"/>
                  <a:pt x="2405575" y="4572000"/>
                </a:cubicBezTo>
                <a:cubicBezTo>
                  <a:pt x="2443655" y="4565280"/>
                  <a:pt x="2480199" y="4551449"/>
                  <a:pt x="2518117" y="4543865"/>
                </a:cubicBezTo>
                <a:cubicBezTo>
                  <a:pt x="2541563" y="4539176"/>
                  <a:pt x="2565387" y="4536088"/>
                  <a:pt x="2588455" y="4529797"/>
                </a:cubicBezTo>
                <a:cubicBezTo>
                  <a:pt x="2617067" y="4521994"/>
                  <a:pt x="2643502" y="4505856"/>
                  <a:pt x="2672861" y="4501662"/>
                </a:cubicBezTo>
                <a:lnTo>
                  <a:pt x="2771335" y="4487594"/>
                </a:lnTo>
                <a:cubicBezTo>
                  <a:pt x="2848486" y="4461876"/>
                  <a:pt x="2784212" y="4486692"/>
                  <a:pt x="2883877" y="4431323"/>
                </a:cubicBezTo>
                <a:cubicBezTo>
                  <a:pt x="2902209" y="4421139"/>
                  <a:pt x="2922698" y="4414820"/>
                  <a:pt x="2940147" y="4403188"/>
                </a:cubicBezTo>
                <a:cubicBezTo>
                  <a:pt x="2951183" y="4395831"/>
                  <a:pt x="2958094" y="4383543"/>
                  <a:pt x="2968283" y="4375052"/>
                </a:cubicBezTo>
                <a:cubicBezTo>
                  <a:pt x="2986295" y="4360042"/>
                  <a:pt x="3004671" y="4345275"/>
                  <a:pt x="3024553" y="4332849"/>
                </a:cubicBezTo>
                <a:cubicBezTo>
                  <a:pt x="3073594" y="4302198"/>
                  <a:pt x="3083089" y="4304148"/>
                  <a:pt x="3137095" y="4290646"/>
                </a:cubicBezTo>
                <a:cubicBezTo>
                  <a:pt x="3151163" y="4281268"/>
                  <a:pt x="3166310" y="4273335"/>
                  <a:pt x="3179298" y="4262511"/>
                </a:cubicBezTo>
                <a:cubicBezTo>
                  <a:pt x="3217158" y="4230961"/>
                  <a:pt x="3218799" y="4212130"/>
                  <a:pt x="3263704" y="4192172"/>
                </a:cubicBezTo>
                <a:cubicBezTo>
                  <a:pt x="3290805" y="4180127"/>
                  <a:pt x="3323434" y="4180488"/>
                  <a:pt x="3348110" y="4164037"/>
                </a:cubicBezTo>
                <a:cubicBezTo>
                  <a:pt x="3376246" y="4145280"/>
                  <a:pt x="3401121" y="4120324"/>
                  <a:pt x="3432517" y="4107766"/>
                </a:cubicBezTo>
                <a:cubicBezTo>
                  <a:pt x="3570999" y="4052374"/>
                  <a:pt x="3446729" y="4107684"/>
                  <a:pt x="3545058" y="4051496"/>
                </a:cubicBezTo>
                <a:cubicBezTo>
                  <a:pt x="3563266" y="4041091"/>
                  <a:pt x="3584264" y="4035549"/>
                  <a:pt x="3601329" y="4023360"/>
                </a:cubicBezTo>
                <a:cubicBezTo>
                  <a:pt x="3655895" y="3984384"/>
                  <a:pt x="3626632" y="3979290"/>
                  <a:pt x="3685735" y="3953022"/>
                </a:cubicBezTo>
                <a:cubicBezTo>
                  <a:pt x="3712836" y="3940977"/>
                  <a:pt x="3770141" y="3924886"/>
                  <a:pt x="3770141" y="3924886"/>
                </a:cubicBezTo>
                <a:cubicBezTo>
                  <a:pt x="3779520" y="3915508"/>
                  <a:pt x="3789991" y="3907108"/>
                  <a:pt x="3798277" y="3896751"/>
                </a:cubicBezTo>
                <a:cubicBezTo>
                  <a:pt x="3808839" y="3883549"/>
                  <a:pt x="3813424" y="3865372"/>
                  <a:pt x="3826412" y="3854548"/>
                </a:cubicBezTo>
                <a:cubicBezTo>
                  <a:pt x="3842522" y="3841123"/>
                  <a:pt x="3864900" y="3837527"/>
                  <a:pt x="3882683" y="3826412"/>
                </a:cubicBezTo>
                <a:cubicBezTo>
                  <a:pt x="3902565" y="3813986"/>
                  <a:pt x="3921526" y="3799893"/>
                  <a:pt x="3938953" y="3784209"/>
                </a:cubicBezTo>
                <a:cubicBezTo>
                  <a:pt x="4050589" y="3683737"/>
                  <a:pt x="3979372" y="3714465"/>
                  <a:pt x="4065563" y="3685736"/>
                </a:cubicBezTo>
                <a:lnTo>
                  <a:pt x="4192172" y="3559126"/>
                </a:lnTo>
                <a:cubicBezTo>
                  <a:pt x="4206240" y="3545058"/>
                  <a:pt x="4223340" y="3533476"/>
                  <a:pt x="4234375" y="3516923"/>
                </a:cubicBezTo>
                <a:cubicBezTo>
                  <a:pt x="4243753" y="3502855"/>
                  <a:pt x="4251507" y="3487557"/>
                  <a:pt x="4262510" y="3474720"/>
                </a:cubicBezTo>
                <a:cubicBezTo>
                  <a:pt x="4279773" y="3454580"/>
                  <a:pt x="4304067" y="3440520"/>
                  <a:pt x="4318781" y="3418449"/>
                </a:cubicBezTo>
                <a:cubicBezTo>
                  <a:pt x="4357953" y="3359693"/>
                  <a:pt x="4334962" y="3388201"/>
                  <a:pt x="4389120" y="3334043"/>
                </a:cubicBezTo>
                <a:cubicBezTo>
                  <a:pt x="4441060" y="3230161"/>
                  <a:pt x="4388233" y="3320987"/>
                  <a:pt x="4487593" y="3207434"/>
                </a:cubicBezTo>
                <a:cubicBezTo>
                  <a:pt x="4498727" y="3194710"/>
                  <a:pt x="4504595" y="3177955"/>
                  <a:pt x="4515729" y="3165231"/>
                </a:cubicBezTo>
                <a:cubicBezTo>
                  <a:pt x="4537564" y="3140277"/>
                  <a:pt x="4567674" y="3122481"/>
                  <a:pt x="4586067" y="3094892"/>
                </a:cubicBezTo>
                <a:lnTo>
                  <a:pt x="4670473" y="2968283"/>
                </a:lnTo>
                <a:cubicBezTo>
                  <a:pt x="4679852" y="2954215"/>
                  <a:pt x="4691048" y="2941202"/>
                  <a:pt x="4698609" y="2926080"/>
                </a:cubicBezTo>
                <a:cubicBezTo>
                  <a:pt x="4707987" y="2907323"/>
                  <a:pt x="4718483" y="2889084"/>
                  <a:pt x="4726744" y="2869809"/>
                </a:cubicBezTo>
                <a:cubicBezTo>
                  <a:pt x="4732585" y="2856179"/>
                  <a:pt x="4732587" y="2839944"/>
                  <a:pt x="4740812" y="2827606"/>
                </a:cubicBezTo>
                <a:cubicBezTo>
                  <a:pt x="4751848" y="2811053"/>
                  <a:pt x="4770279" y="2800687"/>
                  <a:pt x="4783015" y="2785403"/>
                </a:cubicBezTo>
                <a:cubicBezTo>
                  <a:pt x="4793839" y="2772415"/>
                  <a:pt x="4800147" y="2756037"/>
                  <a:pt x="4811150" y="2743200"/>
                </a:cubicBezTo>
                <a:cubicBezTo>
                  <a:pt x="4828413" y="2723060"/>
                  <a:pt x="4852707" y="2709000"/>
                  <a:pt x="4867421" y="2686929"/>
                </a:cubicBezTo>
                <a:cubicBezTo>
                  <a:pt x="5024626" y="2451123"/>
                  <a:pt x="4846890" y="2705770"/>
                  <a:pt x="4965895" y="2560320"/>
                </a:cubicBezTo>
                <a:cubicBezTo>
                  <a:pt x="4995589" y="2524028"/>
                  <a:pt x="5017143" y="2480937"/>
                  <a:pt x="5050301" y="2447779"/>
                </a:cubicBezTo>
                <a:lnTo>
                  <a:pt x="5162843" y="2335237"/>
                </a:lnTo>
                <a:cubicBezTo>
                  <a:pt x="5176911" y="2321169"/>
                  <a:pt x="5194011" y="2309587"/>
                  <a:pt x="5205046" y="2293034"/>
                </a:cubicBezTo>
                <a:cubicBezTo>
                  <a:pt x="5214424" y="2278966"/>
                  <a:pt x="5224220" y="2265168"/>
                  <a:pt x="5233181" y="2250831"/>
                </a:cubicBezTo>
                <a:cubicBezTo>
                  <a:pt x="5247673" y="2227644"/>
                  <a:pt x="5258070" y="2201654"/>
                  <a:pt x="5275384" y="2180492"/>
                </a:cubicBezTo>
                <a:cubicBezTo>
                  <a:pt x="5300580" y="2149697"/>
                  <a:pt x="5359790" y="2096086"/>
                  <a:pt x="5359790" y="2096086"/>
                </a:cubicBezTo>
                <a:cubicBezTo>
                  <a:pt x="5392045" y="1999322"/>
                  <a:pt x="5347928" y="2116845"/>
                  <a:pt x="5416061" y="1997612"/>
                </a:cubicBezTo>
                <a:cubicBezTo>
                  <a:pt x="5442072" y="1952093"/>
                  <a:pt x="5469822" y="1906673"/>
                  <a:pt x="5486400" y="1856936"/>
                </a:cubicBezTo>
                <a:cubicBezTo>
                  <a:pt x="5491089" y="1842868"/>
                  <a:pt x="5492838" y="1827448"/>
                  <a:pt x="5500467" y="1814732"/>
                </a:cubicBezTo>
                <a:cubicBezTo>
                  <a:pt x="5507291" y="1803359"/>
                  <a:pt x="5520317" y="1796954"/>
                  <a:pt x="5528603" y="1786597"/>
                </a:cubicBezTo>
                <a:cubicBezTo>
                  <a:pt x="5539165" y="1773395"/>
                  <a:pt x="5548350" y="1759074"/>
                  <a:pt x="5556738" y="1744394"/>
                </a:cubicBezTo>
                <a:cubicBezTo>
                  <a:pt x="5567142" y="1726186"/>
                  <a:pt x="5574469" y="1706331"/>
                  <a:pt x="5584873" y="1688123"/>
                </a:cubicBezTo>
                <a:cubicBezTo>
                  <a:pt x="5601326" y="1659330"/>
                  <a:pt x="5637102" y="1613796"/>
                  <a:pt x="5655212" y="1589649"/>
                </a:cubicBezTo>
                <a:cubicBezTo>
                  <a:pt x="5659901" y="1575581"/>
                  <a:pt x="5662079" y="1560409"/>
                  <a:pt x="5669280" y="1547446"/>
                </a:cubicBezTo>
                <a:cubicBezTo>
                  <a:pt x="5685702" y="1517887"/>
                  <a:pt x="5714857" y="1495119"/>
                  <a:pt x="5725550" y="1463040"/>
                </a:cubicBezTo>
                <a:cubicBezTo>
                  <a:pt x="5730239" y="1448972"/>
                  <a:pt x="5732986" y="1434100"/>
                  <a:pt x="5739618" y="1420837"/>
                </a:cubicBezTo>
                <a:cubicBezTo>
                  <a:pt x="5747179" y="1405715"/>
                  <a:pt x="5757926" y="1392392"/>
                  <a:pt x="5767753" y="1378634"/>
                </a:cubicBezTo>
                <a:cubicBezTo>
                  <a:pt x="5789325" y="1348434"/>
                  <a:pt x="5819145" y="1313319"/>
                  <a:pt x="5838092" y="1280160"/>
                </a:cubicBezTo>
                <a:cubicBezTo>
                  <a:pt x="5848496" y="1261952"/>
                  <a:pt x="5855823" y="1242097"/>
                  <a:pt x="5866227" y="1223889"/>
                </a:cubicBezTo>
                <a:cubicBezTo>
                  <a:pt x="5874615" y="1209209"/>
                  <a:pt x="5885975" y="1196366"/>
                  <a:pt x="5894363" y="1181686"/>
                </a:cubicBezTo>
                <a:cubicBezTo>
                  <a:pt x="5904767" y="1163478"/>
                  <a:pt x="5911709" y="1143398"/>
                  <a:pt x="5922498" y="1125416"/>
                </a:cubicBezTo>
                <a:cubicBezTo>
                  <a:pt x="5939896" y="1096420"/>
                  <a:pt x="5963647" y="1071254"/>
                  <a:pt x="5978769" y="1041009"/>
                </a:cubicBezTo>
                <a:cubicBezTo>
                  <a:pt x="5988147" y="1022252"/>
                  <a:pt x="5995272" y="1002188"/>
                  <a:pt x="6006904" y="984739"/>
                </a:cubicBezTo>
                <a:cubicBezTo>
                  <a:pt x="6014261" y="973703"/>
                  <a:pt x="6026549" y="966792"/>
                  <a:pt x="6035040" y="956603"/>
                </a:cubicBezTo>
                <a:cubicBezTo>
                  <a:pt x="6050050" y="938591"/>
                  <a:pt x="6063175" y="919089"/>
                  <a:pt x="6077243" y="900332"/>
                </a:cubicBezTo>
                <a:cubicBezTo>
                  <a:pt x="6081932" y="886264"/>
                  <a:pt x="6084678" y="871392"/>
                  <a:pt x="6091310" y="858129"/>
                </a:cubicBezTo>
                <a:cubicBezTo>
                  <a:pt x="6098871" y="843007"/>
                  <a:pt x="6112786" y="831466"/>
                  <a:pt x="6119446" y="815926"/>
                </a:cubicBezTo>
                <a:cubicBezTo>
                  <a:pt x="6155783" y="731140"/>
                  <a:pt x="6101537" y="780973"/>
                  <a:pt x="6175717" y="731520"/>
                </a:cubicBezTo>
                <a:cubicBezTo>
                  <a:pt x="6194474" y="694006"/>
                  <a:pt x="6202330" y="648636"/>
                  <a:pt x="6231987" y="618979"/>
                </a:cubicBezTo>
                <a:cubicBezTo>
                  <a:pt x="6324148" y="526818"/>
                  <a:pt x="6228263" y="631600"/>
                  <a:pt x="6302326" y="520505"/>
                </a:cubicBezTo>
                <a:cubicBezTo>
                  <a:pt x="6309683" y="509469"/>
                  <a:pt x="6322752" y="503162"/>
                  <a:pt x="6330461" y="492369"/>
                </a:cubicBezTo>
                <a:cubicBezTo>
                  <a:pt x="6346353" y="470119"/>
                  <a:pt x="6359385" y="445933"/>
                  <a:pt x="6372664" y="422031"/>
                </a:cubicBezTo>
                <a:cubicBezTo>
                  <a:pt x="6382849" y="403699"/>
                  <a:pt x="6390615" y="384092"/>
                  <a:pt x="6400800" y="365760"/>
                </a:cubicBezTo>
                <a:cubicBezTo>
                  <a:pt x="6414079" y="341858"/>
                  <a:pt x="6430775" y="319878"/>
                  <a:pt x="6443003" y="295422"/>
                </a:cubicBezTo>
                <a:cubicBezTo>
                  <a:pt x="6479527" y="222373"/>
                  <a:pt x="6430249" y="280040"/>
                  <a:pt x="6485206" y="225083"/>
                </a:cubicBezTo>
                <a:cubicBezTo>
                  <a:pt x="6489895" y="211015"/>
                  <a:pt x="6491644" y="195595"/>
                  <a:pt x="6499273" y="182880"/>
                </a:cubicBezTo>
                <a:cubicBezTo>
                  <a:pt x="6506097" y="171507"/>
                  <a:pt x="6518918" y="164934"/>
                  <a:pt x="6527409" y="154745"/>
                </a:cubicBezTo>
                <a:cubicBezTo>
                  <a:pt x="6542419" y="136733"/>
                  <a:pt x="6555544" y="117231"/>
                  <a:pt x="6569612" y="98474"/>
                </a:cubicBezTo>
                <a:cubicBezTo>
                  <a:pt x="6574301" y="84406"/>
                  <a:pt x="6577839" y="69901"/>
                  <a:pt x="6583680" y="56271"/>
                </a:cubicBezTo>
                <a:cubicBezTo>
                  <a:pt x="6591941" y="36996"/>
                  <a:pt x="6611815" y="0"/>
                  <a:pt x="6611815" y="0"/>
                </a:cubicBezTo>
              </a:path>
            </a:pathLst>
          </a:custGeom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A2161009-5525-48D7-8A12-A2C543DAB5D6}"/>
              </a:ext>
            </a:extLst>
          </p:cNvPr>
          <p:cNvSpPr txBox="1"/>
          <p:nvPr/>
        </p:nvSpPr>
        <p:spPr>
          <a:xfrm rot="19197520">
            <a:off x="-272543" y="542034"/>
            <a:ext cx="2214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>
                <a:highlight>
                  <a:srgbClr val="FFFF00"/>
                </a:highlight>
              </a:rPr>
              <a:t>Dánsky prieliv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CAFD0757-EC14-4CBC-9F91-C170339E5F41}"/>
              </a:ext>
            </a:extLst>
          </p:cNvPr>
          <p:cNvSpPr txBox="1"/>
          <p:nvPr/>
        </p:nvSpPr>
        <p:spPr>
          <a:xfrm rot="21313524">
            <a:off x="9312407" y="761095"/>
            <a:ext cx="17319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dirty="0">
                <a:highlight>
                  <a:srgbClr val="FFFF00"/>
                </a:highlight>
              </a:rPr>
              <a:t>Severný ľadový</a:t>
            </a:r>
          </a:p>
          <a:p>
            <a:pPr algn="ctr"/>
            <a:r>
              <a:rPr lang="sk-SK" sz="2000" dirty="0">
                <a:highlight>
                  <a:srgbClr val="FFFF00"/>
                </a:highlight>
              </a:rPr>
              <a:t>oceán</a:t>
            </a:r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4FFBF7E0-2C67-49A2-8D64-2A2428602EA3}"/>
              </a:ext>
            </a:extLst>
          </p:cNvPr>
          <p:cNvSpPr txBox="1"/>
          <p:nvPr/>
        </p:nvSpPr>
        <p:spPr>
          <a:xfrm rot="21313524">
            <a:off x="2885304" y="70316"/>
            <a:ext cx="17319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dirty="0">
                <a:highlight>
                  <a:srgbClr val="FFFF00"/>
                </a:highlight>
              </a:rPr>
              <a:t>Severný ľadový</a:t>
            </a:r>
          </a:p>
          <a:p>
            <a:pPr algn="ctr"/>
            <a:r>
              <a:rPr lang="sk-SK" sz="2000" dirty="0">
                <a:highlight>
                  <a:srgbClr val="FFFF00"/>
                </a:highlight>
              </a:rPr>
              <a:t>oceán</a:t>
            </a:r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2EA0D836-D3FE-4719-8671-57433095ED5C}"/>
              </a:ext>
            </a:extLst>
          </p:cNvPr>
          <p:cNvSpPr txBox="1"/>
          <p:nvPr/>
        </p:nvSpPr>
        <p:spPr>
          <a:xfrm rot="21313524">
            <a:off x="-71558" y="4188252"/>
            <a:ext cx="17319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dirty="0">
                <a:highlight>
                  <a:srgbClr val="FFFF00"/>
                </a:highlight>
              </a:rPr>
              <a:t>Atlantický</a:t>
            </a:r>
          </a:p>
          <a:p>
            <a:pPr algn="ctr"/>
            <a:r>
              <a:rPr lang="sk-SK" sz="2000" dirty="0">
                <a:highlight>
                  <a:srgbClr val="FFFF00"/>
                </a:highlight>
              </a:rPr>
              <a:t>oceán</a:t>
            </a:r>
          </a:p>
        </p:txBody>
      </p:sp>
      <p:sp>
        <p:nvSpPr>
          <p:cNvPr id="17" name="Voľný tvar: obrazec 16">
            <a:extLst>
              <a:ext uri="{FF2B5EF4-FFF2-40B4-BE49-F238E27FC236}">
                <a16:creationId xmlns:a16="http://schemas.microsoft.com/office/drawing/2014/main" id="{106E0547-7166-4C31-B2E3-2D33FFA9160D}"/>
              </a:ext>
            </a:extLst>
          </p:cNvPr>
          <p:cNvSpPr/>
          <p:nvPr/>
        </p:nvSpPr>
        <p:spPr>
          <a:xfrm>
            <a:off x="647114" y="-281354"/>
            <a:ext cx="9903655" cy="492369"/>
          </a:xfrm>
          <a:custGeom>
            <a:avLst/>
            <a:gdLst>
              <a:gd name="connsiteX0" fmla="*/ 0 w 9903655"/>
              <a:gd name="connsiteY0" fmla="*/ 295422 h 492369"/>
              <a:gd name="connsiteX1" fmla="*/ 70338 w 9903655"/>
              <a:gd name="connsiteY1" fmla="*/ 309489 h 492369"/>
              <a:gd name="connsiteX2" fmla="*/ 168812 w 9903655"/>
              <a:gd name="connsiteY2" fmla="*/ 323557 h 492369"/>
              <a:gd name="connsiteX3" fmla="*/ 253218 w 9903655"/>
              <a:gd name="connsiteY3" fmla="*/ 351692 h 492369"/>
              <a:gd name="connsiteX4" fmla="*/ 1167618 w 9903655"/>
              <a:gd name="connsiteY4" fmla="*/ 379828 h 492369"/>
              <a:gd name="connsiteX5" fmla="*/ 1308295 w 9903655"/>
              <a:gd name="connsiteY5" fmla="*/ 407963 h 492369"/>
              <a:gd name="connsiteX6" fmla="*/ 3334043 w 9903655"/>
              <a:gd name="connsiteY6" fmla="*/ 422031 h 492369"/>
              <a:gd name="connsiteX7" fmla="*/ 3404381 w 9903655"/>
              <a:gd name="connsiteY7" fmla="*/ 450166 h 492369"/>
              <a:gd name="connsiteX8" fmla="*/ 3530991 w 9903655"/>
              <a:gd name="connsiteY8" fmla="*/ 464234 h 492369"/>
              <a:gd name="connsiteX9" fmla="*/ 3629464 w 9903655"/>
              <a:gd name="connsiteY9" fmla="*/ 492369 h 492369"/>
              <a:gd name="connsiteX10" fmla="*/ 8637563 w 9903655"/>
              <a:gd name="connsiteY10" fmla="*/ 478302 h 492369"/>
              <a:gd name="connsiteX11" fmla="*/ 8764172 w 9903655"/>
              <a:gd name="connsiteY11" fmla="*/ 450166 h 492369"/>
              <a:gd name="connsiteX12" fmla="*/ 8932984 w 9903655"/>
              <a:gd name="connsiteY12" fmla="*/ 422031 h 492369"/>
              <a:gd name="connsiteX13" fmla="*/ 8989255 w 9903655"/>
              <a:gd name="connsiteY13" fmla="*/ 407963 h 492369"/>
              <a:gd name="connsiteX14" fmla="*/ 9059594 w 9903655"/>
              <a:gd name="connsiteY14" fmla="*/ 393896 h 492369"/>
              <a:gd name="connsiteX15" fmla="*/ 9186203 w 9903655"/>
              <a:gd name="connsiteY15" fmla="*/ 337625 h 492369"/>
              <a:gd name="connsiteX16" fmla="*/ 9256541 w 9903655"/>
              <a:gd name="connsiteY16" fmla="*/ 309489 h 492369"/>
              <a:gd name="connsiteX17" fmla="*/ 9298744 w 9903655"/>
              <a:gd name="connsiteY17" fmla="*/ 281354 h 492369"/>
              <a:gd name="connsiteX18" fmla="*/ 9369083 w 9903655"/>
              <a:gd name="connsiteY18" fmla="*/ 267286 h 492369"/>
              <a:gd name="connsiteX19" fmla="*/ 9495692 w 9903655"/>
              <a:gd name="connsiteY19" fmla="*/ 211016 h 492369"/>
              <a:gd name="connsiteX20" fmla="*/ 9551963 w 9903655"/>
              <a:gd name="connsiteY20" fmla="*/ 182880 h 492369"/>
              <a:gd name="connsiteX21" fmla="*/ 9608234 w 9903655"/>
              <a:gd name="connsiteY21" fmla="*/ 168812 h 492369"/>
              <a:gd name="connsiteX22" fmla="*/ 9650437 w 9903655"/>
              <a:gd name="connsiteY22" fmla="*/ 154745 h 492369"/>
              <a:gd name="connsiteX23" fmla="*/ 9791114 w 9903655"/>
              <a:gd name="connsiteY23" fmla="*/ 84406 h 492369"/>
              <a:gd name="connsiteX24" fmla="*/ 9847384 w 9903655"/>
              <a:gd name="connsiteY24" fmla="*/ 42203 h 492369"/>
              <a:gd name="connsiteX25" fmla="*/ 9903655 w 9903655"/>
              <a:gd name="connsiteY25" fmla="*/ 0 h 49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903655" h="492369">
                <a:moveTo>
                  <a:pt x="0" y="295422"/>
                </a:moveTo>
                <a:cubicBezTo>
                  <a:pt x="23446" y="300111"/>
                  <a:pt x="46753" y="305558"/>
                  <a:pt x="70338" y="309489"/>
                </a:cubicBezTo>
                <a:cubicBezTo>
                  <a:pt x="103045" y="314940"/>
                  <a:pt x="136503" y="316101"/>
                  <a:pt x="168812" y="323557"/>
                </a:cubicBezTo>
                <a:cubicBezTo>
                  <a:pt x="197710" y="330226"/>
                  <a:pt x="223683" y="349007"/>
                  <a:pt x="253218" y="351692"/>
                </a:cubicBezTo>
                <a:cubicBezTo>
                  <a:pt x="660185" y="388690"/>
                  <a:pt x="356177" y="364801"/>
                  <a:pt x="1167618" y="379828"/>
                </a:cubicBezTo>
                <a:cubicBezTo>
                  <a:pt x="1220788" y="397552"/>
                  <a:pt x="1240957" y="407071"/>
                  <a:pt x="1308295" y="407963"/>
                </a:cubicBezTo>
                <a:lnTo>
                  <a:pt x="3334043" y="422031"/>
                </a:lnTo>
                <a:cubicBezTo>
                  <a:pt x="3357489" y="431409"/>
                  <a:pt x="3379689" y="444875"/>
                  <a:pt x="3404381" y="450166"/>
                </a:cubicBezTo>
                <a:cubicBezTo>
                  <a:pt x="3445901" y="459063"/>
                  <a:pt x="3489022" y="457777"/>
                  <a:pt x="3530991" y="464234"/>
                </a:cubicBezTo>
                <a:cubicBezTo>
                  <a:pt x="3563789" y="469280"/>
                  <a:pt x="3597955" y="481866"/>
                  <a:pt x="3629464" y="492369"/>
                </a:cubicBezTo>
                <a:lnTo>
                  <a:pt x="8637563" y="478302"/>
                </a:lnTo>
                <a:cubicBezTo>
                  <a:pt x="8659320" y="478181"/>
                  <a:pt x="8739318" y="455689"/>
                  <a:pt x="8764172" y="450166"/>
                </a:cubicBezTo>
                <a:cubicBezTo>
                  <a:pt x="8895379" y="421009"/>
                  <a:pt x="8771521" y="451389"/>
                  <a:pt x="8932984" y="422031"/>
                </a:cubicBezTo>
                <a:cubicBezTo>
                  <a:pt x="8952006" y="418572"/>
                  <a:pt x="8970381" y="412157"/>
                  <a:pt x="8989255" y="407963"/>
                </a:cubicBezTo>
                <a:cubicBezTo>
                  <a:pt x="9012596" y="402776"/>
                  <a:pt x="9036148" y="398585"/>
                  <a:pt x="9059594" y="393896"/>
                </a:cubicBezTo>
                <a:cubicBezTo>
                  <a:pt x="9140792" y="339763"/>
                  <a:pt x="9060640" y="387851"/>
                  <a:pt x="9186203" y="337625"/>
                </a:cubicBezTo>
                <a:cubicBezTo>
                  <a:pt x="9209649" y="328246"/>
                  <a:pt x="9233955" y="320782"/>
                  <a:pt x="9256541" y="309489"/>
                </a:cubicBezTo>
                <a:cubicBezTo>
                  <a:pt x="9271663" y="301928"/>
                  <a:pt x="9282913" y="287290"/>
                  <a:pt x="9298744" y="281354"/>
                </a:cubicBezTo>
                <a:cubicBezTo>
                  <a:pt x="9321132" y="272958"/>
                  <a:pt x="9345637" y="271975"/>
                  <a:pt x="9369083" y="267286"/>
                </a:cubicBezTo>
                <a:cubicBezTo>
                  <a:pt x="9507626" y="198016"/>
                  <a:pt x="9334012" y="282874"/>
                  <a:pt x="9495692" y="211016"/>
                </a:cubicBezTo>
                <a:cubicBezTo>
                  <a:pt x="9514856" y="202499"/>
                  <a:pt x="9532327" y="190244"/>
                  <a:pt x="9551963" y="182880"/>
                </a:cubicBezTo>
                <a:cubicBezTo>
                  <a:pt x="9570066" y="176091"/>
                  <a:pt x="9589644" y="174123"/>
                  <a:pt x="9608234" y="168812"/>
                </a:cubicBezTo>
                <a:cubicBezTo>
                  <a:pt x="9622492" y="164738"/>
                  <a:pt x="9636369" y="159434"/>
                  <a:pt x="9650437" y="154745"/>
                </a:cubicBezTo>
                <a:cubicBezTo>
                  <a:pt x="9750930" y="87749"/>
                  <a:pt x="9702038" y="106675"/>
                  <a:pt x="9791114" y="84406"/>
                </a:cubicBezTo>
                <a:cubicBezTo>
                  <a:pt x="9809871" y="70338"/>
                  <a:pt x="9828305" y="55831"/>
                  <a:pt x="9847384" y="42203"/>
                </a:cubicBezTo>
                <a:cubicBezTo>
                  <a:pt x="9903060" y="2435"/>
                  <a:pt x="9874513" y="29144"/>
                  <a:pt x="9903655" y="0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8" name="Rovnoramenný trojuholník 17">
            <a:extLst>
              <a:ext uri="{FF2B5EF4-FFF2-40B4-BE49-F238E27FC236}">
                <a16:creationId xmlns:a16="http://schemas.microsoft.com/office/drawing/2014/main" id="{F1A39C82-0208-461F-94BB-2E540560E468}"/>
              </a:ext>
            </a:extLst>
          </p:cNvPr>
          <p:cNvSpPr/>
          <p:nvPr/>
        </p:nvSpPr>
        <p:spPr>
          <a:xfrm>
            <a:off x="4092632" y="5072298"/>
            <a:ext cx="576776" cy="46423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0" name="Rovnoramenný trojuholník 19">
            <a:extLst>
              <a:ext uri="{FF2B5EF4-FFF2-40B4-BE49-F238E27FC236}">
                <a16:creationId xmlns:a16="http://schemas.microsoft.com/office/drawing/2014/main" id="{614C5AAF-345D-4939-BAE2-E8734EA423CE}"/>
              </a:ext>
            </a:extLst>
          </p:cNvPr>
          <p:cNvSpPr/>
          <p:nvPr/>
        </p:nvSpPr>
        <p:spPr>
          <a:xfrm>
            <a:off x="6911923" y="4787114"/>
            <a:ext cx="576776" cy="464234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9" name="BlokTextu 18">
            <a:extLst>
              <a:ext uri="{FF2B5EF4-FFF2-40B4-BE49-F238E27FC236}">
                <a16:creationId xmlns:a16="http://schemas.microsoft.com/office/drawing/2014/main" id="{8E567931-ED02-4C38-A09A-0F4C8015729B}"/>
              </a:ext>
            </a:extLst>
          </p:cNvPr>
          <p:cNvSpPr txBox="1"/>
          <p:nvPr/>
        </p:nvSpPr>
        <p:spPr>
          <a:xfrm>
            <a:off x="3625871" y="3902556"/>
            <a:ext cx="14398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dirty="0">
                <a:solidFill>
                  <a:srgbClr val="FF0000"/>
                </a:solidFill>
                <a:highlight>
                  <a:srgbClr val="FFFF00"/>
                </a:highlight>
              </a:rPr>
              <a:t>HEKLA</a:t>
            </a:r>
          </a:p>
          <a:p>
            <a:r>
              <a:rPr lang="sk-SK" sz="3200" dirty="0">
                <a:solidFill>
                  <a:srgbClr val="FF0000"/>
                </a:solidFill>
                <a:highlight>
                  <a:srgbClr val="FFFF00"/>
                </a:highlight>
              </a:rPr>
              <a:t>1491 m</a:t>
            </a:r>
          </a:p>
        </p:txBody>
      </p:sp>
      <p:sp>
        <p:nvSpPr>
          <p:cNvPr id="23" name="BlokTextu 22">
            <a:extLst>
              <a:ext uri="{FF2B5EF4-FFF2-40B4-BE49-F238E27FC236}">
                <a16:creationId xmlns:a16="http://schemas.microsoft.com/office/drawing/2014/main" id="{E7D7C01D-B5A2-4887-B8F4-D6463B2ACEE1}"/>
              </a:ext>
            </a:extLst>
          </p:cNvPr>
          <p:cNvSpPr txBox="1"/>
          <p:nvPr/>
        </p:nvSpPr>
        <p:spPr>
          <a:xfrm>
            <a:off x="4878495" y="5304415"/>
            <a:ext cx="46538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dirty="0" err="1">
                <a:solidFill>
                  <a:srgbClr val="FF0000"/>
                </a:solidFill>
                <a:highlight>
                  <a:srgbClr val="FFFF00"/>
                </a:highlight>
              </a:rPr>
              <a:t>Hvannadalshnúkur</a:t>
            </a:r>
            <a:r>
              <a:rPr lang="sk-SK" sz="3200">
                <a:solidFill>
                  <a:srgbClr val="FF0000"/>
                </a:solidFill>
                <a:highlight>
                  <a:srgbClr val="FFFF00"/>
                </a:highlight>
              </a:rPr>
              <a:t> 2110 m</a:t>
            </a:r>
            <a:endParaRPr lang="sk-SK" sz="32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22" name="BlokTextu 21">
            <a:extLst>
              <a:ext uri="{FF2B5EF4-FFF2-40B4-BE49-F238E27FC236}">
                <a16:creationId xmlns:a16="http://schemas.microsoft.com/office/drawing/2014/main" id="{FC58FB01-DA27-432E-9650-0E544C00C797}"/>
              </a:ext>
            </a:extLst>
          </p:cNvPr>
          <p:cNvSpPr txBox="1"/>
          <p:nvPr/>
        </p:nvSpPr>
        <p:spPr>
          <a:xfrm>
            <a:off x="9156522" y="174692"/>
            <a:ext cx="2894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Severný polárny kruh</a:t>
            </a:r>
          </a:p>
        </p:txBody>
      </p:sp>
      <p:sp>
        <p:nvSpPr>
          <p:cNvPr id="25" name="BlokTextu 24">
            <a:extLst>
              <a:ext uri="{FF2B5EF4-FFF2-40B4-BE49-F238E27FC236}">
                <a16:creationId xmlns:a16="http://schemas.microsoft.com/office/drawing/2014/main" id="{44D07FB0-4117-47F6-B408-D6E02A90E60D}"/>
              </a:ext>
            </a:extLst>
          </p:cNvPr>
          <p:cNvSpPr txBox="1"/>
          <p:nvPr/>
        </p:nvSpPr>
        <p:spPr>
          <a:xfrm>
            <a:off x="9273142" y="4621179"/>
            <a:ext cx="2541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highlight>
                  <a:srgbClr val="FFFF00"/>
                </a:highlight>
              </a:rPr>
              <a:t>Teplý Golfský prúd</a:t>
            </a:r>
          </a:p>
        </p:txBody>
      </p:sp>
    </p:spTree>
    <p:extLst>
      <p:ext uri="{BB962C8B-B14F-4D97-AF65-F5344CB8AC3E}">
        <p14:creationId xmlns:p14="http://schemas.microsoft.com/office/powerpoint/2010/main" val="3355336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 animBg="1"/>
      <p:bldP spid="8" grpId="0"/>
      <p:bldP spid="10" grpId="0"/>
      <p:bldP spid="11" grpId="0"/>
      <p:bldP spid="12" grpId="0"/>
      <p:bldP spid="17" grpId="0" animBg="1"/>
      <p:bldP spid="18" grpId="0" animBg="1"/>
      <p:bldP spid="20" grpId="0" animBg="1"/>
      <p:bldP spid="19" grpId="0"/>
      <p:bldP spid="23" grpId="0"/>
      <p:bldP spid="22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ýsledok vyhľadávania obrázkov pre dopyt polárna žiara island">
            <a:extLst>
              <a:ext uri="{FF2B5EF4-FFF2-40B4-BE49-F238E27FC236}">
                <a16:creationId xmlns:a16="http://schemas.microsoft.com/office/drawing/2014/main" id="{58B1B7D8-4F62-463A-8275-08AA5912B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411" y="0"/>
            <a:ext cx="5637589" cy="375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ýsledok vyhľadávania obrázkov pre dopyt polárna žiara island">
            <a:extLst>
              <a:ext uri="{FF2B5EF4-FFF2-40B4-BE49-F238E27FC236}">
                <a16:creationId xmlns:a16="http://schemas.microsoft.com/office/drawing/2014/main" id="{A8B198A3-FEB2-444B-B637-52CDFBA11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07275" cy="375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Výsledok vyhľadávania obrázkov pre dopyt polárna žiara island">
            <a:extLst>
              <a:ext uri="{FF2B5EF4-FFF2-40B4-BE49-F238E27FC236}">
                <a16:creationId xmlns:a16="http://schemas.microsoft.com/office/drawing/2014/main" id="{D3D4AFF7-E096-477B-8BDE-92677B223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7" y="3176479"/>
            <a:ext cx="6534524" cy="367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úvisiaci obrázok">
            <a:extLst>
              <a:ext uri="{FF2B5EF4-FFF2-40B4-BE49-F238E27FC236}">
                <a16:creationId xmlns:a16="http://schemas.microsoft.com/office/drawing/2014/main" id="{4A1B079F-6D9C-4772-B36F-7A222F1BD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852" y="3176479"/>
            <a:ext cx="5644147" cy="36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BE666656-EB54-476E-91D1-81682201A14C}"/>
              </a:ext>
            </a:extLst>
          </p:cNvPr>
          <p:cNvSpPr txBox="1"/>
          <p:nvPr/>
        </p:nvSpPr>
        <p:spPr>
          <a:xfrm>
            <a:off x="2406697" y="2511242"/>
            <a:ext cx="75797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8000" dirty="0">
                <a:solidFill>
                  <a:srgbClr val="FFFF00"/>
                </a:solidFill>
                <a:latin typeface="Arial Black" panose="020B0A04020102020204" pitchFamily="34" charset="0"/>
              </a:rPr>
              <a:t>Polárna žiara</a:t>
            </a:r>
          </a:p>
        </p:txBody>
      </p:sp>
    </p:spTree>
    <p:extLst>
      <p:ext uri="{BB962C8B-B14F-4D97-AF65-F5344CB8AC3E}">
        <p14:creationId xmlns:p14="http://schemas.microsoft.com/office/powerpoint/2010/main" val="358098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Výsledok vyhľadávania obrázkov pre dopyt iceland volcano">
            <a:extLst>
              <a:ext uri="{FF2B5EF4-FFF2-40B4-BE49-F238E27FC236}">
                <a16:creationId xmlns:a16="http://schemas.microsoft.com/office/drawing/2014/main" id="{AF0DD612-C667-499C-8CD0-A45B35613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6" y="0"/>
            <a:ext cx="84661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Nadpis 1">
            <a:extLst>
              <a:ext uri="{FF2B5EF4-FFF2-40B4-BE49-F238E27FC236}">
                <a16:creationId xmlns:a16="http://schemas.microsoft.com/office/drawing/2014/main" id="{74361E1E-453A-42C0-9D72-F5550DDD976A}"/>
              </a:ext>
            </a:extLst>
          </p:cNvPr>
          <p:cNvSpPr txBox="1">
            <a:spLocks/>
          </p:cNvSpPr>
          <p:nvPr/>
        </p:nvSpPr>
        <p:spPr>
          <a:xfrm>
            <a:off x="8764173" y="413212"/>
            <a:ext cx="2729132" cy="14507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b="1" dirty="0"/>
              <a:t>Sopečná</a:t>
            </a:r>
          </a:p>
          <a:p>
            <a:r>
              <a:rPr lang="sk-SK" b="1" dirty="0"/>
              <a:t>činnosť</a:t>
            </a:r>
          </a:p>
        </p:txBody>
      </p:sp>
    </p:spTree>
    <p:extLst>
      <p:ext uri="{BB962C8B-B14F-4D97-AF65-F5344CB8AC3E}">
        <p14:creationId xmlns:p14="http://schemas.microsoft.com/office/powerpoint/2010/main" val="1260283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F27B41-9D5C-4615-A250-B8935EC19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Podnebie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631F797-5F93-4F88-8445-B6C6AF02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sk-SK" sz="4000" dirty="0">
                <a:solidFill>
                  <a:schemeClr val="tx1"/>
                </a:solidFill>
              </a:rPr>
              <a:t> - ovplyvňuje ho Golfský prúd</a:t>
            </a:r>
          </a:p>
          <a:p>
            <a:pPr algn="ctr"/>
            <a:r>
              <a:rPr lang="sk-SK" sz="4000" dirty="0">
                <a:solidFill>
                  <a:schemeClr val="tx1"/>
                </a:solidFill>
              </a:rPr>
              <a:t>- zimy na pobreží sú mierne, letá chladné</a:t>
            </a:r>
          </a:p>
          <a:p>
            <a:pPr algn="ctr"/>
            <a:r>
              <a:rPr lang="sk-SK" sz="4000" dirty="0">
                <a:solidFill>
                  <a:schemeClr val="tx1"/>
                </a:solidFill>
              </a:rPr>
              <a:t>- stred ostrova je takmer polárny</a:t>
            </a:r>
          </a:p>
          <a:p>
            <a:pPr algn="ctr"/>
            <a:r>
              <a:rPr lang="sk-SK" sz="4000" dirty="0">
                <a:solidFill>
                  <a:schemeClr val="tx1"/>
                </a:solidFill>
              </a:rPr>
              <a:t>- oblačnosť a hmla – viac ako polovicu roka</a:t>
            </a:r>
          </a:p>
        </p:txBody>
      </p:sp>
    </p:spTree>
    <p:extLst>
      <p:ext uri="{BB962C8B-B14F-4D97-AF65-F5344CB8AC3E}">
        <p14:creationId xmlns:p14="http://schemas.microsoft.com/office/powerpoint/2010/main" val="55859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8FAE6B-75D6-4233-B568-AFFEC7561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Rastlinstvo a živočíšstvo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B58D824-4D50-4B2E-BEA4-A5A9A2B20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sk-SK" sz="2800" dirty="0">
                <a:solidFill>
                  <a:schemeClr val="tx1"/>
                </a:solidFill>
              </a:rPr>
              <a:t>TUNDRA</a:t>
            </a:r>
          </a:p>
          <a:p>
            <a:pPr algn="ctr"/>
            <a:endParaRPr lang="sk-SK" sz="2800" dirty="0">
              <a:solidFill>
                <a:schemeClr val="tx1"/>
              </a:solidFill>
            </a:endParaRPr>
          </a:p>
          <a:p>
            <a:pPr algn="ctr"/>
            <a:r>
              <a:rPr lang="sk-SK" sz="2800" dirty="0">
                <a:solidFill>
                  <a:schemeClr val="tx1"/>
                </a:solidFill>
              </a:rPr>
              <a:t>- trpasličie vŕby, brezy, ....</a:t>
            </a:r>
          </a:p>
          <a:p>
            <a:pPr algn="ctr"/>
            <a:r>
              <a:rPr lang="sk-SK" sz="2800" dirty="0">
                <a:solidFill>
                  <a:schemeClr val="tx1"/>
                </a:solidFill>
              </a:rPr>
              <a:t>- machy, lišajníky</a:t>
            </a:r>
          </a:p>
          <a:p>
            <a:pPr algn="ctr"/>
            <a:endParaRPr lang="sk-SK" sz="2800" dirty="0">
              <a:solidFill>
                <a:schemeClr val="tx1"/>
              </a:solidFill>
            </a:endParaRPr>
          </a:p>
          <a:p>
            <a:pPr algn="ctr"/>
            <a:r>
              <a:rPr lang="sk-SK" sz="2800" dirty="0">
                <a:solidFill>
                  <a:schemeClr val="tx1"/>
                </a:solidFill>
              </a:rPr>
              <a:t>- polárna líška, ľadový medveď</a:t>
            </a:r>
          </a:p>
          <a:p>
            <a:pPr algn="ctr"/>
            <a:r>
              <a:rPr lang="sk-SK" sz="2800" dirty="0">
                <a:solidFill>
                  <a:schemeClr val="tx1"/>
                </a:solidFill>
              </a:rPr>
              <a:t>- chaluhy, vtáctvo</a:t>
            </a:r>
          </a:p>
        </p:txBody>
      </p:sp>
    </p:spTree>
    <p:extLst>
      <p:ext uri="{BB962C8B-B14F-4D97-AF65-F5344CB8AC3E}">
        <p14:creationId xmlns:p14="http://schemas.microsoft.com/office/powerpoint/2010/main" val="209885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76EE26-9EA5-4670-B816-12159B8C4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Hospodárstvo a poľnohospodárstvo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5D3537E-8CE6-4A60-9424-6257A47A1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82" y="1845734"/>
            <a:ext cx="11127544" cy="4442524"/>
          </a:xfrm>
        </p:spPr>
        <p:txBody>
          <a:bodyPr>
            <a:noAutofit/>
          </a:bodyPr>
          <a:lstStyle/>
          <a:p>
            <a:r>
              <a:rPr lang="pl-PL" sz="2200" dirty="0">
                <a:solidFill>
                  <a:schemeClr val="tx1"/>
                </a:solidFill>
              </a:rPr>
              <a:t>- chov oviec (jahňacina) a hovädzieho dobytka, mliečne výrobky (jogurt Skyr)</a:t>
            </a:r>
          </a:p>
          <a:p>
            <a:r>
              <a:rPr lang="pl-PL" sz="2200" dirty="0">
                <a:solidFill>
                  <a:schemeClr val="tx1"/>
                </a:solidFill>
              </a:rPr>
              <a:t>- zemiaky, ovos, raž</a:t>
            </a:r>
          </a:p>
          <a:p>
            <a:r>
              <a:rPr lang="pl-PL" sz="2200" dirty="0">
                <a:solidFill>
                  <a:schemeClr val="tx1"/>
                </a:solidFill>
                <a:highlight>
                  <a:srgbClr val="FFFF00"/>
                </a:highlight>
              </a:rPr>
              <a:t>- geotermálna energia </a:t>
            </a:r>
            <a:r>
              <a:rPr lang="pl-PL" sz="2200" dirty="0">
                <a:solidFill>
                  <a:schemeClr val="tx1"/>
                </a:solidFill>
              </a:rPr>
              <a:t>- Od 1930 vykurujú geotermálnou energiou </a:t>
            </a:r>
            <a:r>
              <a:rPr lang="pl-PL" sz="2200" dirty="0">
                <a:solidFill>
                  <a:schemeClr val="tx1"/>
                </a:solidFill>
                <a:highlight>
                  <a:srgbClr val="FFFF00"/>
                </a:highlight>
              </a:rPr>
              <a:t>– 85% domácností ňou kúri</a:t>
            </a:r>
          </a:p>
          <a:p>
            <a:r>
              <a:rPr lang="pl-PL" sz="2200" dirty="0">
                <a:solidFill>
                  <a:schemeClr val="tx1"/>
                </a:solidFill>
              </a:rPr>
              <a:t>- 800 geotermálnych oblastí a 7 000 termálnych prameňov</a:t>
            </a:r>
          </a:p>
          <a:p>
            <a:r>
              <a:rPr lang="pl-PL" sz="2200" b="1" dirty="0">
                <a:solidFill>
                  <a:schemeClr val="tx1"/>
                </a:solidFill>
                <a:highlight>
                  <a:srgbClr val="FFFF00"/>
                </a:highlight>
              </a:rPr>
              <a:t>- geotermálne skleníky </a:t>
            </a:r>
            <a:r>
              <a:rPr lang="pl-PL" sz="2200" dirty="0">
                <a:solidFill>
                  <a:schemeClr val="tx1"/>
                </a:solidFill>
              </a:rPr>
              <a:t>→  paradajky, papriky, uhorky, kapusta a tropické plodiny – figy, </a:t>
            </a:r>
            <a:r>
              <a:rPr lang="pl-PL" sz="2200" b="1" dirty="0">
                <a:solidFill>
                  <a:schemeClr val="tx1"/>
                </a:solidFill>
                <a:highlight>
                  <a:srgbClr val="FFFF00"/>
                </a:highlight>
              </a:rPr>
              <a:t>banány</a:t>
            </a:r>
            <a:r>
              <a:rPr lang="pl-PL" sz="2200" dirty="0">
                <a:solidFill>
                  <a:schemeClr val="tx1"/>
                </a:solidFill>
                <a:highlight>
                  <a:srgbClr val="FFFF00"/>
                </a:highlight>
              </a:rPr>
              <a:t>, citrusové plody, kvety</a:t>
            </a:r>
          </a:p>
          <a:p>
            <a:pPr marL="0" indent="0">
              <a:buNone/>
            </a:pPr>
            <a:r>
              <a:rPr lang="pl-PL" sz="2200" dirty="0">
                <a:solidFill>
                  <a:schemeClr val="tx1"/>
                </a:solidFill>
              </a:rPr>
              <a:t>- hliník</a:t>
            </a:r>
          </a:p>
          <a:p>
            <a:pPr marL="0" indent="0">
              <a:buNone/>
            </a:pPr>
            <a:r>
              <a:rPr lang="pl-PL" sz="2200" dirty="0">
                <a:solidFill>
                  <a:schemeClr val="tx1"/>
                </a:solidFill>
              </a:rPr>
              <a:t>- kožušinársky a kožiarsky priemysel</a:t>
            </a:r>
          </a:p>
          <a:p>
            <a:pPr marL="0" indent="0">
              <a:buNone/>
            </a:pPr>
            <a:r>
              <a:rPr lang="pl-PL" sz="2200" dirty="0">
                <a:solidFill>
                  <a:schemeClr val="tx1"/>
                </a:solidFill>
              </a:rPr>
              <a:t>- spracovanie vlny a rýb (1.miesto v počete ulovených rýb/obyvateľa), potravinársky priemysel</a:t>
            </a:r>
          </a:p>
        </p:txBody>
      </p:sp>
    </p:spTree>
    <p:extLst>
      <p:ext uri="{BB962C8B-B14F-4D97-AF65-F5344CB8AC3E}">
        <p14:creationId xmlns:p14="http://schemas.microsoft.com/office/powerpoint/2010/main" val="250772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ktíva">
  <a:themeElements>
    <a:clrScheme name="Retrospektíva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ktí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í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156</TotalTime>
  <Words>582</Words>
  <Application>Microsoft Office PowerPoint</Application>
  <PresentationFormat>Širokouhlá</PresentationFormat>
  <Paragraphs>86</Paragraphs>
  <Slides>18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3" baseType="lpstr">
      <vt:lpstr>Arial Black</vt:lpstr>
      <vt:lpstr>Calibri</vt:lpstr>
      <vt:lpstr>Calibri Light</vt:lpstr>
      <vt:lpstr>Wingdings</vt:lpstr>
      <vt:lpstr>Retrospektíva</vt:lpstr>
      <vt:lpstr>ISLAND</vt:lpstr>
      <vt:lpstr>Prezentácia programu PowerPoint</vt:lpstr>
      <vt:lpstr>Základné údaje</vt:lpstr>
      <vt:lpstr>Prezentácia programu PowerPoint</vt:lpstr>
      <vt:lpstr>Prezentácia programu PowerPoint</vt:lpstr>
      <vt:lpstr>Prezentácia programu PowerPoint</vt:lpstr>
      <vt:lpstr>Podnebie</vt:lpstr>
      <vt:lpstr>Rastlinstvo a živočíšstvo</vt:lpstr>
      <vt:lpstr>Hospodárstvo a poľnohospodárstvo</vt:lpstr>
      <vt:lpstr>Prezentácia programu PowerPoint</vt:lpstr>
      <vt:lpstr>Obyvateľstvo</vt:lpstr>
      <vt:lpstr>Najväčšie mestá Islandu</vt:lpstr>
      <vt:lpstr>Prezentácia programu PowerPoint</vt:lpstr>
      <vt:lpstr>Zaujímavosti:</vt:lpstr>
      <vt:lpstr>Prezentácia programu PowerPoint</vt:lpstr>
      <vt:lpstr>Zaujímavosti</vt:lpstr>
      <vt:lpstr>Prezentácia programu PowerPoint</vt:lpstr>
      <vt:lpstr>Zdroje: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ISLAND</dc:title>
  <dc:creator>Csicsolová Iveta</dc:creator>
  <cp:lastModifiedBy>ivetkacs@gmail.com</cp:lastModifiedBy>
  <cp:revision>90</cp:revision>
  <dcterms:created xsi:type="dcterms:W3CDTF">2018-02-27T09:13:25Z</dcterms:created>
  <dcterms:modified xsi:type="dcterms:W3CDTF">2021-01-24T15:27:54Z</dcterms:modified>
</cp:coreProperties>
</file>